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Lst>
  <p:notesMasterIdLst>
    <p:notesMasterId r:id="rId40"/>
  </p:notesMasterIdLst>
  <p:sldIdLst>
    <p:sldId id="301" r:id="rId3"/>
    <p:sldId id="351" r:id="rId4"/>
    <p:sldId id="477" r:id="rId5"/>
    <p:sldId id="496" r:id="rId6"/>
    <p:sldId id="497" r:id="rId7"/>
    <p:sldId id="499" r:id="rId8"/>
    <p:sldId id="498" r:id="rId9"/>
    <p:sldId id="501" r:id="rId10"/>
    <p:sldId id="502" r:id="rId11"/>
    <p:sldId id="500" r:id="rId12"/>
    <p:sldId id="504" r:id="rId13"/>
    <p:sldId id="505" r:id="rId14"/>
    <p:sldId id="495" r:id="rId15"/>
    <p:sldId id="454" r:id="rId16"/>
    <p:sldId id="506" r:id="rId17"/>
    <p:sldId id="507" r:id="rId18"/>
    <p:sldId id="509" r:id="rId19"/>
    <p:sldId id="510" r:id="rId20"/>
    <p:sldId id="508" r:id="rId21"/>
    <p:sldId id="512" r:id="rId22"/>
    <p:sldId id="511" r:id="rId23"/>
    <p:sldId id="514" r:id="rId24"/>
    <p:sldId id="515" r:id="rId25"/>
    <p:sldId id="513" r:id="rId26"/>
    <p:sldId id="516" r:id="rId27"/>
    <p:sldId id="478" r:id="rId28"/>
    <p:sldId id="414" r:id="rId29"/>
    <p:sldId id="518" r:id="rId30"/>
    <p:sldId id="517" r:id="rId31"/>
    <p:sldId id="520" r:id="rId32"/>
    <p:sldId id="519" r:id="rId33"/>
    <p:sldId id="522" r:id="rId34"/>
    <p:sldId id="521" r:id="rId35"/>
    <p:sldId id="524" r:id="rId36"/>
    <p:sldId id="523" r:id="rId37"/>
    <p:sldId id="525" r:id="rId38"/>
    <p:sldId id="357" r:id="rId39"/>
  </p:sldIdLst>
  <p:sldSz cx="12192000" cy="6858000"/>
  <p:notesSz cx="6858000" cy="9144000"/>
  <p:embeddedFontLst>
    <p:embeddedFont>
      <p:font typeface="FangSong" panose="02010609060101010101" pitchFamily="49" charset="-122"/>
      <p:regular r:id="rId41"/>
    </p:embeddedFont>
    <p:embeddedFont>
      <p:font typeface="等线" panose="02010600030101010101" pitchFamily="2" charset="-122"/>
      <p:regular r:id="rId42"/>
      <p:bold r:id="rId43"/>
    </p:embeddedFont>
    <p:embeddedFont>
      <p:font typeface="微软雅黑" panose="020B0503020204020204" pitchFamily="34" charset="-122"/>
      <p:regular r:id="rId44"/>
      <p:bold r:id="rId45"/>
    </p:embeddedFont>
    <p:embeddedFont>
      <p:font typeface="微软雅黑" panose="020B0503020204020204" pitchFamily="34" charset="-122"/>
      <p:regular r:id="rId44"/>
      <p:bold r:id="rId45"/>
    </p:embeddedFont>
    <p:embeddedFont>
      <p:font typeface="Arial Black" panose="020B0604020202020204" pitchFamily="34" charset="0"/>
      <p:bold r:id="rId46"/>
    </p:embeddedFon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Century Gothic" panose="020B0502020202020204"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4C212E-F5B6-4956-BBDF-CB0389027DB4}">
          <p14:sldIdLst>
            <p14:sldId id="301"/>
            <p14:sldId id="351"/>
            <p14:sldId id="477"/>
            <p14:sldId id="496"/>
            <p14:sldId id="497"/>
            <p14:sldId id="499"/>
            <p14:sldId id="498"/>
            <p14:sldId id="501"/>
            <p14:sldId id="502"/>
            <p14:sldId id="500"/>
            <p14:sldId id="504"/>
            <p14:sldId id="505"/>
            <p14:sldId id="495"/>
            <p14:sldId id="454"/>
            <p14:sldId id="506"/>
            <p14:sldId id="507"/>
            <p14:sldId id="509"/>
            <p14:sldId id="510"/>
            <p14:sldId id="508"/>
            <p14:sldId id="512"/>
            <p14:sldId id="511"/>
            <p14:sldId id="514"/>
            <p14:sldId id="515"/>
            <p14:sldId id="513"/>
            <p14:sldId id="516"/>
            <p14:sldId id="478"/>
            <p14:sldId id="414"/>
            <p14:sldId id="518"/>
            <p14:sldId id="517"/>
            <p14:sldId id="520"/>
            <p14:sldId id="519"/>
            <p14:sldId id="522"/>
            <p14:sldId id="521"/>
            <p14:sldId id="524"/>
            <p14:sldId id="523"/>
            <p14:sldId id="525"/>
            <p14:sldId id="357"/>
          </p14:sldIdLst>
        </p14:section>
      </p14:sectionLst>
    </p:ext>
    <p:ext uri="{EFAFB233-063F-42B5-8137-9DF3F51BA10A}">
      <p15:sldGuideLst xmlns:p15="http://schemas.microsoft.com/office/powerpoint/2012/main">
        <p15:guide id="1" pos="416">
          <p15:clr>
            <a:srgbClr val="A4A3A4"/>
          </p15:clr>
        </p15:guide>
        <p15:guide id="2" orient="horz" pos="648">
          <p15:clr>
            <a:srgbClr val="A4A3A4"/>
          </p15:clr>
        </p15:guide>
        <p15:guide id="3" orient="horz" pos="712">
          <p15:clr>
            <a:srgbClr val="A4A3A4"/>
          </p15:clr>
        </p15:guide>
        <p15:guide id="4" orient="horz" pos="3928">
          <p15:clr>
            <a:srgbClr val="A4A3A4"/>
          </p15:clr>
        </p15:guide>
        <p15:guide id="5" orient="horz" pos="3864">
          <p15:clr>
            <a:srgbClr val="A4A3A4"/>
          </p15:clr>
        </p15:guide>
        <p15:guide id="6" pos="3840">
          <p15:clr>
            <a:srgbClr val="A4A3A4"/>
          </p15:clr>
        </p15:guide>
        <p15:guide id="7" orient="horz" pos="213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 Nina" initials="M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188A2F"/>
    <a:srgbClr val="A47B01"/>
    <a:srgbClr val="01518A"/>
    <a:srgbClr val="00337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77280"/>
  </p:normalViewPr>
  <p:slideViewPr>
    <p:cSldViewPr snapToGrid="0" showGuides="1">
      <p:cViewPr varScale="1">
        <p:scale>
          <a:sx n="88" d="100"/>
          <a:sy n="88" d="100"/>
        </p:scale>
        <p:origin x="1176" y="176"/>
      </p:cViewPr>
      <p:guideLst>
        <p:guide pos="416"/>
        <p:guide orient="horz" pos="648"/>
        <p:guide orient="horz" pos="712"/>
        <p:guide orient="horz" pos="3928"/>
        <p:guide orient="horz" pos="3864"/>
        <p:guide pos="3840"/>
        <p:guide orient="horz" pos="2137"/>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62" d="100"/>
          <a:sy n="6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CBC9F-1237-4431-94C6-8554D33C2BD3}" type="datetimeFigureOut">
              <a:rPr lang="zh-CN" altLang="en-US" smtClean="0"/>
              <a:t>2022/5/22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07572-B59D-4269-93FE-20F2929866F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特征提取是在帮计算机从原始输入</a:t>
            </a:r>
            <a:r>
              <a:rPr kumimoji="1" lang="en-US" altLang="zh-CN" dirty="0"/>
              <a:t>X</a:t>
            </a:r>
            <a:r>
              <a:rPr kumimoji="1" lang="zh-CN" altLang="en-US" dirty="0"/>
              <a:t>中建立外部输出</a:t>
            </a:r>
            <a:r>
              <a:rPr kumimoji="1" lang="en-US" altLang="zh-CN" dirty="0"/>
              <a:t>Y</a:t>
            </a:r>
            <a:r>
              <a:rPr kumimoji="1" lang="zh-CN" altLang="en-US" dirty="0"/>
              <a:t>，进而去学习认知表示</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1</a:t>
            </a:fld>
            <a:endParaRPr lang="zh-CN" altLang="en-US"/>
          </a:p>
        </p:txBody>
      </p:sp>
    </p:spTree>
    <p:extLst>
      <p:ext uri="{BB962C8B-B14F-4D97-AF65-F5344CB8AC3E}">
        <p14:creationId xmlns:p14="http://schemas.microsoft.com/office/powerpoint/2010/main" val="289646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11</a:t>
            </a:fld>
            <a:endParaRPr lang="zh-CN" altLang="en-US"/>
          </a:p>
        </p:txBody>
      </p:sp>
    </p:spTree>
    <p:extLst>
      <p:ext uri="{BB962C8B-B14F-4D97-AF65-F5344CB8AC3E}">
        <p14:creationId xmlns:p14="http://schemas.microsoft.com/office/powerpoint/2010/main" val="338341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12</a:t>
            </a:fld>
            <a:endParaRPr lang="zh-CN" altLang="en-US"/>
          </a:p>
        </p:txBody>
      </p:sp>
    </p:spTree>
    <p:extLst>
      <p:ext uri="{BB962C8B-B14F-4D97-AF65-F5344CB8AC3E}">
        <p14:creationId xmlns:p14="http://schemas.microsoft.com/office/powerpoint/2010/main" val="1136358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13</a:t>
            </a:fld>
            <a:endParaRPr lang="zh-CN" altLang="en-US"/>
          </a:p>
        </p:txBody>
      </p:sp>
    </p:spTree>
    <p:extLst>
      <p:ext uri="{BB962C8B-B14F-4D97-AF65-F5344CB8AC3E}">
        <p14:creationId xmlns:p14="http://schemas.microsoft.com/office/powerpoint/2010/main" val="4222072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14</a:t>
            </a:fld>
            <a:endParaRPr lang="zh-CN" altLang="en-US"/>
          </a:p>
        </p:txBody>
      </p:sp>
    </p:spTree>
    <p:extLst>
      <p:ext uri="{BB962C8B-B14F-4D97-AF65-F5344CB8AC3E}">
        <p14:creationId xmlns:p14="http://schemas.microsoft.com/office/powerpoint/2010/main" val="473983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15</a:t>
            </a:fld>
            <a:endParaRPr lang="zh-CN" altLang="en-US"/>
          </a:p>
        </p:txBody>
      </p:sp>
    </p:spTree>
    <p:extLst>
      <p:ext uri="{BB962C8B-B14F-4D97-AF65-F5344CB8AC3E}">
        <p14:creationId xmlns:p14="http://schemas.microsoft.com/office/powerpoint/2010/main" val="3434544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16</a:t>
            </a:fld>
            <a:endParaRPr lang="zh-CN" altLang="en-US"/>
          </a:p>
        </p:txBody>
      </p:sp>
    </p:spTree>
    <p:extLst>
      <p:ext uri="{BB962C8B-B14F-4D97-AF65-F5344CB8AC3E}">
        <p14:creationId xmlns:p14="http://schemas.microsoft.com/office/powerpoint/2010/main" val="3638536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17</a:t>
            </a:fld>
            <a:endParaRPr lang="zh-CN" altLang="en-US"/>
          </a:p>
        </p:txBody>
      </p:sp>
    </p:spTree>
    <p:extLst>
      <p:ext uri="{BB962C8B-B14F-4D97-AF65-F5344CB8AC3E}">
        <p14:creationId xmlns:p14="http://schemas.microsoft.com/office/powerpoint/2010/main" val="296880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18</a:t>
            </a:fld>
            <a:endParaRPr lang="zh-CN" altLang="en-US"/>
          </a:p>
        </p:txBody>
      </p:sp>
    </p:spTree>
    <p:extLst>
      <p:ext uri="{BB962C8B-B14F-4D97-AF65-F5344CB8AC3E}">
        <p14:creationId xmlns:p14="http://schemas.microsoft.com/office/powerpoint/2010/main" val="2225944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但是有⼀个⽐较严重的问题，就是在平均词向量中，认为所有的词的重要程度是⼀样的，所以直接进⾏了相加平均。但是现实中，并不是每⼀个词</a:t>
            </a:r>
          </a:p>
          <a:p>
            <a:r>
              <a:rPr kumimoji="1" lang="zh-CN" altLang="en-US" dirty="0"/>
              <a:t>对于当前⽂本的重要程度都相同，所以需要⼀种⽅法来细化每⼀个词对于当前⽂本的重要程度或贡献度。</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19</a:t>
            </a:fld>
            <a:endParaRPr lang="zh-CN" altLang="en-US"/>
          </a:p>
        </p:txBody>
      </p:sp>
    </p:spTree>
    <p:extLst>
      <p:ext uri="{BB962C8B-B14F-4D97-AF65-F5344CB8AC3E}">
        <p14:creationId xmlns:p14="http://schemas.microsoft.com/office/powerpoint/2010/main" val="116132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20</a:t>
            </a:fld>
            <a:endParaRPr lang="zh-CN" altLang="en-US"/>
          </a:p>
        </p:txBody>
      </p:sp>
    </p:spTree>
    <p:extLst>
      <p:ext uri="{BB962C8B-B14F-4D97-AF65-F5344CB8AC3E}">
        <p14:creationId xmlns:p14="http://schemas.microsoft.com/office/powerpoint/2010/main" val="12666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a:t>
            </a:fld>
            <a:endParaRPr lang="zh-CN" altLang="en-US"/>
          </a:p>
        </p:txBody>
      </p:sp>
    </p:spTree>
    <p:extLst>
      <p:ext uri="{BB962C8B-B14F-4D97-AF65-F5344CB8AC3E}">
        <p14:creationId xmlns:p14="http://schemas.microsoft.com/office/powerpoint/2010/main" val="1855662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一般的，平均值的区分度很低（容易这样，并不绝对）</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21</a:t>
            </a:fld>
            <a:endParaRPr lang="zh-CN" altLang="en-US"/>
          </a:p>
        </p:txBody>
      </p:sp>
    </p:spTree>
    <p:extLst>
      <p:ext uri="{BB962C8B-B14F-4D97-AF65-F5344CB8AC3E}">
        <p14:creationId xmlns:p14="http://schemas.microsoft.com/office/powerpoint/2010/main" val="10696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22</a:t>
            </a:fld>
            <a:endParaRPr lang="zh-CN" altLang="en-US"/>
          </a:p>
        </p:txBody>
      </p:sp>
    </p:spTree>
    <p:extLst>
      <p:ext uri="{BB962C8B-B14F-4D97-AF65-F5344CB8AC3E}">
        <p14:creationId xmlns:p14="http://schemas.microsoft.com/office/powerpoint/2010/main" val="197005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区分度有一定提升，忽略掉了无用的词</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23</a:t>
            </a:fld>
            <a:endParaRPr lang="zh-CN" altLang="en-US"/>
          </a:p>
        </p:txBody>
      </p:sp>
    </p:spTree>
    <p:extLst>
      <p:ext uri="{BB962C8B-B14F-4D97-AF65-F5344CB8AC3E}">
        <p14:creationId xmlns:p14="http://schemas.microsoft.com/office/powerpoint/2010/main" val="359071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24</a:t>
            </a:fld>
            <a:endParaRPr lang="zh-CN" altLang="en-US"/>
          </a:p>
        </p:txBody>
      </p:sp>
    </p:spTree>
    <p:extLst>
      <p:ext uri="{BB962C8B-B14F-4D97-AF65-F5344CB8AC3E}">
        <p14:creationId xmlns:p14="http://schemas.microsoft.com/office/powerpoint/2010/main" val="846755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25</a:t>
            </a:fld>
            <a:endParaRPr lang="zh-CN" altLang="en-US"/>
          </a:p>
        </p:txBody>
      </p:sp>
    </p:spTree>
    <p:extLst>
      <p:ext uri="{BB962C8B-B14F-4D97-AF65-F5344CB8AC3E}">
        <p14:creationId xmlns:p14="http://schemas.microsoft.com/office/powerpoint/2010/main" val="1682542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26</a:t>
            </a:fld>
            <a:endParaRPr lang="zh-CN" altLang="en-US"/>
          </a:p>
        </p:txBody>
      </p:sp>
    </p:spTree>
    <p:extLst>
      <p:ext uri="{BB962C8B-B14F-4D97-AF65-F5344CB8AC3E}">
        <p14:creationId xmlns:p14="http://schemas.microsoft.com/office/powerpoint/2010/main" val="1302257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27</a:t>
            </a:fld>
            <a:endParaRPr lang="zh-CN" altLang="en-US"/>
          </a:p>
        </p:txBody>
      </p:sp>
    </p:spTree>
    <p:extLst>
      <p:ext uri="{BB962C8B-B14F-4D97-AF65-F5344CB8AC3E}">
        <p14:creationId xmlns:p14="http://schemas.microsoft.com/office/powerpoint/2010/main" val="342715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28</a:t>
            </a:fld>
            <a:endParaRPr lang="zh-CN" altLang="en-US"/>
          </a:p>
        </p:txBody>
      </p:sp>
    </p:spTree>
    <p:extLst>
      <p:ext uri="{BB962C8B-B14F-4D97-AF65-F5344CB8AC3E}">
        <p14:creationId xmlns:p14="http://schemas.microsoft.com/office/powerpoint/2010/main" val="385725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Transformer</a:t>
            </a:r>
            <a:r>
              <a:rPr kumimoji="1" lang="zh-CN" altLang="en-US" dirty="0"/>
              <a:t>简单的理解为神经网络</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29</a:t>
            </a:fld>
            <a:endParaRPr lang="zh-CN" altLang="en-US"/>
          </a:p>
        </p:txBody>
      </p:sp>
    </p:spTree>
    <p:extLst>
      <p:ext uri="{BB962C8B-B14F-4D97-AF65-F5344CB8AC3E}">
        <p14:creationId xmlns:p14="http://schemas.microsoft.com/office/powerpoint/2010/main" val="2667290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30</a:t>
            </a:fld>
            <a:endParaRPr lang="zh-CN" altLang="en-US"/>
          </a:p>
        </p:txBody>
      </p:sp>
    </p:spTree>
    <p:extLst>
      <p:ext uri="{BB962C8B-B14F-4D97-AF65-F5344CB8AC3E}">
        <p14:creationId xmlns:p14="http://schemas.microsoft.com/office/powerpoint/2010/main" val="2355910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是不是存在一个模型能够表达语言的本质</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4</a:t>
            </a:fld>
            <a:endParaRPr lang="zh-CN" altLang="en-US"/>
          </a:p>
        </p:txBody>
      </p:sp>
    </p:spTree>
    <p:extLst>
      <p:ext uri="{BB962C8B-B14F-4D97-AF65-F5344CB8AC3E}">
        <p14:creationId xmlns:p14="http://schemas.microsoft.com/office/powerpoint/2010/main" val="1938865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31</a:t>
            </a:fld>
            <a:endParaRPr lang="zh-CN" altLang="en-US"/>
          </a:p>
        </p:txBody>
      </p:sp>
    </p:spTree>
    <p:extLst>
      <p:ext uri="{BB962C8B-B14F-4D97-AF65-F5344CB8AC3E}">
        <p14:creationId xmlns:p14="http://schemas.microsoft.com/office/powerpoint/2010/main" val="2581670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32</a:t>
            </a:fld>
            <a:endParaRPr lang="zh-CN" altLang="en-US"/>
          </a:p>
        </p:txBody>
      </p:sp>
    </p:spTree>
    <p:extLst>
      <p:ext uri="{BB962C8B-B14F-4D97-AF65-F5344CB8AC3E}">
        <p14:creationId xmlns:p14="http://schemas.microsoft.com/office/powerpoint/2010/main" val="2624317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33</a:t>
            </a:fld>
            <a:endParaRPr lang="zh-CN" altLang="en-US"/>
          </a:p>
        </p:txBody>
      </p:sp>
    </p:spTree>
    <p:extLst>
      <p:ext uri="{BB962C8B-B14F-4D97-AF65-F5344CB8AC3E}">
        <p14:creationId xmlns:p14="http://schemas.microsoft.com/office/powerpoint/2010/main" val="2686624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34</a:t>
            </a:fld>
            <a:endParaRPr lang="zh-CN" altLang="en-US"/>
          </a:p>
        </p:txBody>
      </p:sp>
    </p:spTree>
    <p:extLst>
      <p:ext uri="{BB962C8B-B14F-4D97-AF65-F5344CB8AC3E}">
        <p14:creationId xmlns:p14="http://schemas.microsoft.com/office/powerpoint/2010/main" val="736955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35</a:t>
            </a:fld>
            <a:endParaRPr lang="zh-CN" altLang="en-US"/>
          </a:p>
        </p:txBody>
      </p:sp>
    </p:spTree>
    <p:extLst>
      <p:ext uri="{BB962C8B-B14F-4D97-AF65-F5344CB8AC3E}">
        <p14:creationId xmlns:p14="http://schemas.microsoft.com/office/powerpoint/2010/main" val="2230135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36</a:t>
            </a:fld>
            <a:endParaRPr lang="zh-CN" altLang="en-US"/>
          </a:p>
        </p:txBody>
      </p:sp>
    </p:spTree>
    <p:extLst>
      <p:ext uri="{BB962C8B-B14F-4D97-AF65-F5344CB8AC3E}">
        <p14:creationId xmlns:p14="http://schemas.microsoft.com/office/powerpoint/2010/main" val="43976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如果这个概率高，就贴近于人说的话，反之就可能不是人说的话</a:t>
            </a:r>
          </a:p>
        </p:txBody>
      </p:sp>
      <p:sp>
        <p:nvSpPr>
          <p:cNvPr id="4" name="灯片编号占位符 3"/>
          <p:cNvSpPr>
            <a:spLocks noGrp="1"/>
          </p:cNvSpPr>
          <p:nvPr>
            <p:ph type="sldNum" sz="quarter" idx="5"/>
          </p:nvPr>
        </p:nvSpPr>
        <p:spPr/>
        <p:txBody>
          <a:bodyPr/>
          <a:lstStyle/>
          <a:p>
            <a:fld id="{F1C07572-B59D-4269-93FE-20F2929866FA}" type="slidenum">
              <a:rPr lang="zh-CN" altLang="en-US" smtClean="0"/>
              <a:t>5</a:t>
            </a:fld>
            <a:endParaRPr lang="zh-CN" altLang="en-US"/>
          </a:p>
        </p:txBody>
      </p:sp>
    </p:spTree>
    <p:extLst>
      <p:ext uri="{BB962C8B-B14F-4D97-AF65-F5344CB8AC3E}">
        <p14:creationId xmlns:p14="http://schemas.microsoft.com/office/powerpoint/2010/main" val="160418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6</a:t>
            </a:fld>
            <a:endParaRPr lang="zh-CN" altLang="en-US"/>
          </a:p>
        </p:txBody>
      </p:sp>
    </p:spTree>
    <p:extLst>
      <p:ext uri="{BB962C8B-B14F-4D97-AF65-F5344CB8AC3E}">
        <p14:creationId xmlns:p14="http://schemas.microsoft.com/office/powerpoint/2010/main" val="3749779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7</a:t>
            </a:fld>
            <a:endParaRPr lang="zh-CN" altLang="en-US"/>
          </a:p>
        </p:txBody>
      </p:sp>
    </p:spTree>
    <p:extLst>
      <p:ext uri="{BB962C8B-B14F-4D97-AF65-F5344CB8AC3E}">
        <p14:creationId xmlns:p14="http://schemas.microsoft.com/office/powerpoint/2010/main" val="17673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8</a:t>
            </a:fld>
            <a:endParaRPr lang="zh-CN" altLang="en-US"/>
          </a:p>
        </p:txBody>
      </p:sp>
    </p:spTree>
    <p:extLst>
      <p:ext uri="{BB962C8B-B14F-4D97-AF65-F5344CB8AC3E}">
        <p14:creationId xmlns:p14="http://schemas.microsoft.com/office/powerpoint/2010/main" val="1375109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9</a:t>
            </a:fld>
            <a:endParaRPr lang="zh-CN" altLang="en-US"/>
          </a:p>
        </p:txBody>
      </p:sp>
    </p:spTree>
    <p:extLst>
      <p:ext uri="{BB962C8B-B14F-4D97-AF65-F5344CB8AC3E}">
        <p14:creationId xmlns:p14="http://schemas.microsoft.com/office/powerpoint/2010/main" val="2778063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2003 A Neural Probabilistic Language Model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NNLM</a:t>
            </a:r>
            <a:r>
              <a:rPr lang="zh-CN" altLang="en-US" sz="120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F1C07572-B59D-4269-93FE-20F2929866FA}" type="slidenum">
              <a:rPr lang="zh-CN" altLang="en-US" smtClean="0"/>
              <a:t>10</a:t>
            </a:fld>
            <a:endParaRPr lang="zh-CN" altLang="en-US"/>
          </a:p>
        </p:txBody>
      </p:sp>
    </p:spTree>
    <p:extLst>
      <p:ext uri="{BB962C8B-B14F-4D97-AF65-F5344CB8AC3E}">
        <p14:creationId xmlns:p14="http://schemas.microsoft.com/office/powerpoint/2010/main" val="236723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1484313"/>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b="0" i="0">
                <a:solidFill>
                  <a:schemeClr val="accent1"/>
                </a:solidFill>
                <a:latin typeface="FangSong" panose="02010609060101010101" pitchFamily="49" charset="-122"/>
                <a:ea typeface="FangSong"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p:cNvSpPr/>
          <p:nvPr userDrawn="1"/>
        </p:nvSpPr>
        <p:spPr>
          <a:xfrm>
            <a:off x="11191954" y="1484311"/>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8000" b="0" i="0">
                <a:solidFill>
                  <a:schemeClr val="accent1"/>
                </a:solidFill>
                <a:latin typeface="FangSong" panose="02010609060101010101" pitchFamily="49" charset="-122"/>
                <a:ea typeface="FangSong" panose="02010609060101010101" pitchFamily="49" charset="-122"/>
              </a:defRPr>
            </a:lvl1pPr>
          </a:lstStyle>
          <a:p>
            <a:pPr lvl="0"/>
            <a:r>
              <a:rPr lang="zh-CN" altLang="en-US" dirty="0"/>
              <a:t>单击此处</a:t>
            </a:r>
            <a:endParaRPr lang="en-US" altLang="zh-CN" dirty="0"/>
          </a:p>
          <a:p>
            <a:pPr lvl="0"/>
            <a:r>
              <a:rPr lang="zh-CN" altLang="en-US" dirty="0"/>
              <a:t>输入大标题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段2图式_3">
    <p:spTree>
      <p:nvGrpSpPr>
        <p:cNvPr id="1" name=""/>
        <p:cNvGrpSpPr/>
        <p:nvPr/>
      </p:nvGrpSpPr>
      <p:grpSpPr>
        <a:xfrm>
          <a:off x="0" y="0"/>
          <a:ext cx="0" cy="0"/>
          <a:chOff x="0" y="0"/>
          <a:chExt cx="0" cy="0"/>
        </a:xfrm>
      </p:grpSpPr>
      <p:sp>
        <p:nvSpPr>
          <p:cNvPr id="20" name="图片占位符 23"/>
          <p:cNvSpPr>
            <a:spLocks noGrp="1"/>
          </p:cNvSpPr>
          <p:nvPr>
            <p:ph type="pic" sz="quarter" idx="14"/>
          </p:nvPr>
        </p:nvSpPr>
        <p:spPr>
          <a:xfrm>
            <a:off x="5861229" y="1296300"/>
            <a:ext cx="543560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2" name="图片占位符 23"/>
          <p:cNvSpPr>
            <a:spLocks noGrp="1"/>
          </p:cNvSpPr>
          <p:nvPr>
            <p:ph type="pic" sz="quarter" idx="15"/>
          </p:nvPr>
        </p:nvSpPr>
        <p:spPr>
          <a:xfrm>
            <a:off x="5854879" y="3681116"/>
            <a:ext cx="544195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3" name="日期占位符 2"/>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7" name="文本框 16"/>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cxnSp>
        <p:nvCxnSpPr>
          <p:cNvPr id="18" name="直接箭头连接符 17"/>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多段3图式">
    <p:spTree>
      <p:nvGrpSpPr>
        <p:cNvPr id="1" name=""/>
        <p:cNvGrpSpPr/>
        <p:nvPr/>
      </p:nvGrpSpPr>
      <p:grpSpPr>
        <a:xfrm>
          <a:off x="0" y="0"/>
          <a:ext cx="0" cy="0"/>
          <a:chOff x="0" y="0"/>
          <a:chExt cx="0" cy="0"/>
        </a:xfrm>
      </p:grpSpPr>
      <p:sp>
        <p:nvSpPr>
          <p:cNvPr id="38" name="图片占位符 37"/>
          <p:cNvSpPr>
            <a:spLocks noGrp="1"/>
          </p:cNvSpPr>
          <p:nvPr>
            <p:ph type="pic" sz="quarter" idx="23"/>
          </p:nvPr>
        </p:nvSpPr>
        <p:spPr>
          <a:xfrm>
            <a:off x="6198570"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7" name="文本占位符 6"/>
          <p:cNvSpPr>
            <a:spLocks noGrp="1"/>
          </p:cNvSpPr>
          <p:nvPr>
            <p:ph type="body" sz="quarter" idx="13" hasCustomPrompt="1"/>
          </p:nvPr>
        </p:nvSpPr>
        <p:spPr>
          <a:xfrm>
            <a:off x="664422" y="4957988"/>
            <a:ext cx="2617200" cy="361950"/>
          </a:xfrm>
        </p:spPr>
        <p:txBody>
          <a:bodyPr>
            <a:noAutofit/>
          </a:bodyPr>
          <a:lstStyle>
            <a:lvl1pPr marL="0" indent="0" algn="l" defTabSz="914400" rtl="0" eaLnBrk="1" latinLnBrk="0" hangingPunct="1">
              <a:lnSpc>
                <a:spcPct val="130000"/>
              </a:lnSpc>
              <a:buFontTx/>
              <a:buNone/>
              <a:defRPr lang="zh-CN" altLang="en-US" sz="2000" b="0" i="0" kern="1200" spc="300" dirty="0">
                <a:solidFill>
                  <a:schemeClr val="accent1"/>
                </a:solidFill>
                <a:latin typeface="FangSong" panose="02010609060101010101" pitchFamily="49" charset="-122"/>
                <a:ea typeface="FangSong" panose="02010609060101010101" pitchFamily="49" charset="-122"/>
                <a:cs typeface="+mn-cs"/>
              </a:defRPr>
            </a:lvl1pPr>
          </a:lstStyle>
          <a:p>
            <a:pPr lvl="0"/>
            <a:r>
              <a:rPr lang="zh-CN" altLang="en-US" dirty="0"/>
              <a:t>图片标题</a:t>
            </a:r>
          </a:p>
        </p:txBody>
      </p:sp>
      <p:sp>
        <p:nvSpPr>
          <p:cNvPr id="28" name="文本占位符 6"/>
          <p:cNvSpPr>
            <a:spLocks noGrp="1"/>
          </p:cNvSpPr>
          <p:nvPr>
            <p:ph type="body" sz="quarter" idx="14" hasCustomPrompt="1"/>
          </p:nvPr>
        </p:nvSpPr>
        <p:spPr>
          <a:xfrm>
            <a:off x="664422"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dirty="0"/>
              <a:t>这里可以输入一段话，充分解释这张图片，介绍这张图片。这里可以输入一段话</a:t>
            </a:r>
          </a:p>
        </p:txBody>
      </p:sp>
      <p:sp>
        <p:nvSpPr>
          <p:cNvPr id="29" name="文本占位符 6"/>
          <p:cNvSpPr>
            <a:spLocks noGrp="1"/>
          </p:cNvSpPr>
          <p:nvPr>
            <p:ph type="body" sz="quarter" idx="15" hasCustomPrompt="1"/>
          </p:nvPr>
        </p:nvSpPr>
        <p:spPr>
          <a:xfrm>
            <a:off x="3431496" y="4957988"/>
            <a:ext cx="2617200" cy="361950"/>
          </a:xfrm>
        </p:spPr>
        <p:txBody>
          <a:bodyPr>
            <a:noAutofit/>
          </a:bodyPr>
          <a:lstStyle>
            <a:lvl1pPr marL="0" indent="0" algn="l" defTabSz="914400" rtl="0" eaLnBrk="1" latinLnBrk="0" hangingPunct="1">
              <a:lnSpc>
                <a:spcPct val="130000"/>
              </a:lnSpc>
              <a:buFontTx/>
              <a:buNone/>
              <a:defRPr lang="zh-CN" altLang="en-US" sz="2000" b="0" i="0" kern="1200" spc="300" dirty="0">
                <a:solidFill>
                  <a:schemeClr val="accent1"/>
                </a:solidFill>
                <a:latin typeface="FangSong" panose="02010609060101010101" pitchFamily="49" charset="-122"/>
                <a:ea typeface="FangSong" panose="02010609060101010101" pitchFamily="49" charset="-122"/>
                <a:cs typeface="+mn-cs"/>
              </a:defRPr>
            </a:lvl1pPr>
          </a:lstStyle>
          <a:p>
            <a:pPr lvl="0"/>
            <a:r>
              <a:rPr lang="zh-CN" altLang="en-US" dirty="0"/>
              <a:t>图片标题</a:t>
            </a:r>
          </a:p>
        </p:txBody>
      </p:sp>
      <p:sp>
        <p:nvSpPr>
          <p:cNvPr id="30" name="文本占位符 6"/>
          <p:cNvSpPr>
            <a:spLocks noGrp="1"/>
          </p:cNvSpPr>
          <p:nvPr>
            <p:ph type="body" sz="quarter" idx="16" hasCustomPrompt="1"/>
          </p:nvPr>
        </p:nvSpPr>
        <p:spPr>
          <a:xfrm>
            <a:off x="3431496"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dirty="0"/>
              <a:t>这里可以输入一段话，充分解释这张图片，介绍这张图片。这里可以输入一段话</a:t>
            </a:r>
          </a:p>
        </p:txBody>
      </p:sp>
      <p:sp>
        <p:nvSpPr>
          <p:cNvPr id="31" name="文本占位符 6"/>
          <p:cNvSpPr>
            <a:spLocks noGrp="1"/>
          </p:cNvSpPr>
          <p:nvPr>
            <p:ph type="body" sz="quarter" idx="17" hasCustomPrompt="1"/>
          </p:nvPr>
        </p:nvSpPr>
        <p:spPr>
          <a:xfrm>
            <a:off x="6198570" y="4957988"/>
            <a:ext cx="2617200" cy="361950"/>
          </a:xfrm>
        </p:spPr>
        <p:txBody>
          <a:bodyPr>
            <a:noAutofit/>
          </a:bodyPr>
          <a:lstStyle>
            <a:lvl1pPr marL="0" indent="0" algn="l" defTabSz="914400" rtl="0" eaLnBrk="1" latinLnBrk="0" hangingPunct="1">
              <a:lnSpc>
                <a:spcPct val="130000"/>
              </a:lnSpc>
              <a:buFontTx/>
              <a:buNone/>
              <a:defRPr lang="zh-CN" altLang="en-US" sz="2000" b="0" i="0" kern="1200" spc="300" dirty="0">
                <a:solidFill>
                  <a:schemeClr val="accent1"/>
                </a:solidFill>
                <a:latin typeface="FangSong" panose="02010609060101010101" pitchFamily="49" charset="-122"/>
                <a:ea typeface="FangSong" panose="02010609060101010101" pitchFamily="49" charset="-122"/>
                <a:cs typeface="+mn-cs"/>
              </a:defRPr>
            </a:lvl1pPr>
          </a:lstStyle>
          <a:p>
            <a:pPr lvl="0"/>
            <a:r>
              <a:rPr lang="zh-CN" altLang="en-US" dirty="0"/>
              <a:t>图片标题</a:t>
            </a:r>
          </a:p>
        </p:txBody>
      </p:sp>
      <p:sp>
        <p:nvSpPr>
          <p:cNvPr id="32" name="文本占位符 6"/>
          <p:cNvSpPr>
            <a:spLocks noGrp="1"/>
          </p:cNvSpPr>
          <p:nvPr>
            <p:ph type="body" sz="quarter" idx="18" hasCustomPrompt="1"/>
          </p:nvPr>
        </p:nvSpPr>
        <p:spPr>
          <a:xfrm>
            <a:off x="6198570"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dirty="0"/>
              <a:t>这里可以输入一段话，充分解释这张图片，介绍这张图片。这里可以输入一段话</a:t>
            </a:r>
          </a:p>
        </p:txBody>
      </p:sp>
      <p:sp>
        <p:nvSpPr>
          <p:cNvPr id="33" name="文本占位符 6"/>
          <p:cNvSpPr>
            <a:spLocks noGrp="1"/>
          </p:cNvSpPr>
          <p:nvPr>
            <p:ph type="body" sz="quarter" idx="19" hasCustomPrompt="1"/>
          </p:nvPr>
        </p:nvSpPr>
        <p:spPr>
          <a:xfrm>
            <a:off x="9093889" y="2405063"/>
            <a:ext cx="2425011" cy="1052063"/>
          </a:xfrm>
        </p:spPr>
        <p:txBody>
          <a:bodyPr>
            <a:noAutofit/>
          </a:bodyPr>
          <a:lstStyle>
            <a:lvl1pPr marL="0" indent="0" algn="ctr" defTabSz="914400" rtl="0" eaLnBrk="1" latinLnBrk="0" hangingPunct="1">
              <a:lnSpc>
                <a:spcPct val="100000"/>
              </a:lnSpc>
              <a:spcBef>
                <a:spcPts val="0"/>
              </a:spcBef>
              <a:buFontTx/>
              <a:buNone/>
              <a:defRPr lang="zh-CN" altLang="en-US" sz="3600" b="0" i="0" kern="1200" spc="300" dirty="0">
                <a:solidFill>
                  <a:schemeClr val="accent1"/>
                </a:solidFill>
                <a:latin typeface="FangSong" panose="02010609060101010101" pitchFamily="49" charset="-122"/>
                <a:ea typeface="FangSong" panose="02010609060101010101" pitchFamily="49" charset="-122"/>
                <a:cs typeface="+mn-cs"/>
              </a:defRPr>
            </a:lvl1pPr>
          </a:lstStyle>
          <a:p>
            <a:pPr lvl="0"/>
            <a:r>
              <a:rPr lang="zh-CN" altLang="en-US" dirty="0"/>
              <a:t>标题观点</a:t>
            </a:r>
            <a:endParaRPr lang="en-US" altLang="zh-CN" dirty="0"/>
          </a:p>
          <a:p>
            <a:pPr lvl="0"/>
            <a:r>
              <a:rPr lang="zh-CN" altLang="en-US" dirty="0"/>
              <a:t>标题观点</a:t>
            </a:r>
          </a:p>
        </p:txBody>
      </p:sp>
      <p:sp>
        <p:nvSpPr>
          <p:cNvPr id="34" name="文本占位符 6"/>
          <p:cNvSpPr>
            <a:spLocks noGrp="1"/>
          </p:cNvSpPr>
          <p:nvPr>
            <p:ph type="body" sz="quarter" idx="20" hasCustomPrompt="1"/>
          </p:nvPr>
        </p:nvSpPr>
        <p:spPr>
          <a:xfrm>
            <a:off x="9093888" y="3660523"/>
            <a:ext cx="2425012" cy="1234025"/>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sz="1200" spc="300" dirty="0">
                <a:solidFill>
                  <a:schemeClr val="tx1">
                    <a:lumMod val="85000"/>
                    <a:lumOff val="15000"/>
                  </a:schemeClr>
                </a:solidFill>
              </a:rPr>
              <a:t>这里可以输入一段话，说明你的观点。这里可以输入一段话，说明你的观点。这里可以输入一段话，说明你的观点。这里可以输入一段话。</a:t>
            </a:r>
          </a:p>
          <a:p>
            <a:pPr marL="0" marR="0" lvl="0" indent="0" algn="l" defTabSz="914400" rtl="0" eaLnBrk="1" fontAlgn="auto" latinLnBrk="0" hangingPunct="1">
              <a:lnSpc>
                <a:spcPct val="130000"/>
              </a:lnSpc>
              <a:spcBef>
                <a:spcPts val="1000"/>
              </a:spcBef>
              <a:spcAft>
                <a:spcPts val="0"/>
              </a:spcAft>
              <a:buClrTx/>
              <a:buSzTx/>
              <a:buFontTx/>
              <a:buNone/>
              <a:defRPr/>
            </a:pPr>
            <a:endParaRPr lang="zh-CN" altLang="en-US" dirty="0"/>
          </a:p>
        </p:txBody>
      </p:sp>
      <p:sp>
        <p:nvSpPr>
          <p:cNvPr id="36" name="图片占位符 35"/>
          <p:cNvSpPr>
            <a:spLocks noGrp="1"/>
          </p:cNvSpPr>
          <p:nvPr>
            <p:ph type="pic" sz="quarter" idx="21"/>
          </p:nvPr>
        </p:nvSpPr>
        <p:spPr>
          <a:xfrm>
            <a:off x="664422"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dirty="0"/>
          </a:p>
        </p:txBody>
      </p:sp>
      <p:sp>
        <p:nvSpPr>
          <p:cNvPr id="37" name="图片占位符 36"/>
          <p:cNvSpPr>
            <a:spLocks noGrp="1"/>
          </p:cNvSpPr>
          <p:nvPr>
            <p:ph type="pic" sz="quarter" idx="22"/>
          </p:nvPr>
        </p:nvSpPr>
        <p:spPr>
          <a:xfrm>
            <a:off x="3431496"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27" name="矩形 26"/>
          <p:cNvSpPr/>
          <p:nvPr userDrawn="1"/>
        </p:nvSpPr>
        <p:spPr>
          <a:xfrm>
            <a:off x="9073295" y="3471099"/>
            <a:ext cx="244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cxnSp>
        <p:nvCxnSpPr>
          <p:cNvPr id="24" name="直接箭头连接符 2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段1图式">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9" name="矩形: 圆角 8"/>
          <p:cNvSpPr/>
          <p:nvPr userDrawn="1"/>
        </p:nvSpPr>
        <p:spPr>
          <a:xfrm>
            <a:off x="3759201" y="1857830"/>
            <a:ext cx="7329714" cy="1152000"/>
          </a:xfrm>
          <a:prstGeom prst="roundRect">
            <a:avLst>
              <a:gd name="adj" fmla="val 53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1103085" y="1714046"/>
            <a:ext cx="3893458" cy="3893458"/>
          </a:xfrm>
          <a:custGeom>
            <a:avLst/>
            <a:gdLst>
              <a:gd name="connsiteX0" fmla="*/ 1946729 w 3893458"/>
              <a:gd name="connsiteY0" fmla="*/ 0 h 3893458"/>
              <a:gd name="connsiteX1" fmla="*/ 3893458 w 3893458"/>
              <a:gd name="connsiteY1" fmla="*/ 1946729 h 3893458"/>
              <a:gd name="connsiteX2" fmla="*/ 1946729 w 3893458"/>
              <a:gd name="connsiteY2" fmla="*/ 3893458 h 3893458"/>
              <a:gd name="connsiteX3" fmla="*/ 0 w 3893458"/>
              <a:gd name="connsiteY3" fmla="*/ 1946729 h 3893458"/>
              <a:gd name="connsiteX4" fmla="*/ 1946729 w 3893458"/>
              <a:gd name="connsiteY4" fmla="*/ 0 h 3893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58" h="3893458">
                <a:moveTo>
                  <a:pt x="1946729" y="0"/>
                </a:moveTo>
                <a:cubicBezTo>
                  <a:pt x="3021878" y="0"/>
                  <a:pt x="3893458" y="871580"/>
                  <a:pt x="3893458" y="1946729"/>
                </a:cubicBezTo>
                <a:cubicBezTo>
                  <a:pt x="3893458" y="3021878"/>
                  <a:pt x="3021878" y="3893458"/>
                  <a:pt x="1946729" y="3893458"/>
                </a:cubicBezTo>
                <a:cubicBezTo>
                  <a:pt x="871580" y="3893458"/>
                  <a:pt x="0" y="3021878"/>
                  <a:pt x="0" y="1946729"/>
                </a:cubicBezTo>
                <a:cubicBezTo>
                  <a:pt x="0" y="871580"/>
                  <a:pt x="871580" y="0"/>
                  <a:pt x="1946729" y="0"/>
                </a:cubicBezTo>
                <a:close/>
              </a:path>
            </a:pathLst>
          </a:custGeom>
          <a:ln w="76200">
            <a:solidFill>
              <a:schemeClr val="accent1"/>
            </a:solidFill>
          </a:ln>
        </p:spPr>
        <p:txBody>
          <a:bodyPr wrap="square">
            <a:noAutofit/>
          </a:bodyPr>
          <a:lstStyle/>
          <a:p>
            <a:endParaRPr lang="zh-CN" altLang="en-US"/>
          </a:p>
        </p:txBody>
      </p:sp>
      <p:sp>
        <p:nvSpPr>
          <p:cNvPr id="20" name="矩形: 圆角 19"/>
          <p:cNvSpPr/>
          <p:nvPr userDrawn="1"/>
        </p:nvSpPr>
        <p:spPr>
          <a:xfrm>
            <a:off x="3759201" y="3106931"/>
            <a:ext cx="7329714" cy="1152000"/>
          </a:xfrm>
          <a:prstGeom prst="roundRect">
            <a:avLst>
              <a:gd name="adj" fmla="val 53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userDrawn="1"/>
        </p:nvSpPr>
        <p:spPr>
          <a:xfrm>
            <a:off x="3759201" y="4356032"/>
            <a:ext cx="7329714" cy="1152000"/>
          </a:xfrm>
          <a:prstGeom prst="roundRect">
            <a:avLst>
              <a:gd name="adj" fmla="val 5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段4图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7" name="矩形 6"/>
          <p:cNvSpPr/>
          <p:nvPr userDrawn="1"/>
        </p:nvSpPr>
        <p:spPr>
          <a:xfrm>
            <a:off x="3399367" y="1353275"/>
            <a:ext cx="2654300" cy="2305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8877300" y="1353275"/>
            <a:ext cx="2654300" cy="23050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0400" y="3739783"/>
            <a:ext cx="2654300" cy="2305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138334" y="3739783"/>
            <a:ext cx="2654300" cy="23050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6"/>
          <p:cNvSpPr>
            <a:spLocks noGrp="1"/>
          </p:cNvSpPr>
          <p:nvPr>
            <p:ph type="body" sz="quarter" idx="13" hasCustomPrompt="1"/>
          </p:nvPr>
        </p:nvSpPr>
        <p:spPr>
          <a:xfrm>
            <a:off x="3659339"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28" name="文本占位符 26"/>
          <p:cNvSpPr>
            <a:spLocks noGrp="1"/>
          </p:cNvSpPr>
          <p:nvPr>
            <p:ph type="body" sz="quarter" idx="14" hasCustomPrompt="1"/>
          </p:nvPr>
        </p:nvSpPr>
        <p:spPr>
          <a:xfrm>
            <a:off x="9150711"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2" name="文本占位符 31"/>
          <p:cNvSpPr>
            <a:spLocks noGrp="1"/>
          </p:cNvSpPr>
          <p:nvPr>
            <p:ph type="body" sz="quarter" idx="17" hasCustomPrompt="1"/>
          </p:nvPr>
        </p:nvSpPr>
        <p:spPr>
          <a:xfrm>
            <a:off x="3659339"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3" name="文本占位符 31"/>
          <p:cNvSpPr>
            <a:spLocks noGrp="1"/>
          </p:cNvSpPr>
          <p:nvPr>
            <p:ph type="body" sz="quarter" idx="18" hasCustomPrompt="1"/>
          </p:nvPr>
        </p:nvSpPr>
        <p:spPr>
          <a:xfrm>
            <a:off x="9150710"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6" name="文本框 35"/>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40" name="图片占位符 39"/>
          <p:cNvSpPr>
            <a:spLocks noGrp="1"/>
          </p:cNvSpPr>
          <p:nvPr>
            <p:ph type="pic" sz="quarter" idx="21"/>
          </p:nvPr>
        </p:nvSpPr>
        <p:spPr>
          <a:xfrm>
            <a:off x="660400"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1" name="图片占位符 40"/>
          <p:cNvSpPr>
            <a:spLocks noGrp="1"/>
          </p:cNvSpPr>
          <p:nvPr>
            <p:ph type="pic" sz="quarter" idx="22"/>
          </p:nvPr>
        </p:nvSpPr>
        <p:spPr>
          <a:xfrm>
            <a:off x="6138334"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2" name="图片占位符 41"/>
          <p:cNvSpPr>
            <a:spLocks noGrp="1"/>
          </p:cNvSpPr>
          <p:nvPr>
            <p:ph type="pic" sz="quarter" idx="23"/>
          </p:nvPr>
        </p:nvSpPr>
        <p:spPr>
          <a:xfrm>
            <a:off x="3385927"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
        <p:nvSpPr>
          <p:cNvPr id="43" name="图片占位符 42"/>
          <p:cNvSpPr>
            <a:spLocks noGrp="1"/>
          </p:cNvSpPr>
          <p:nvPr>
            <p:ph type="pic" sz="quarter" idx="24"/>
          </p:nvPr>
        </p:nvSpPr>
        <p:spPr>
          <a:xfrm>
            <a:off x="8863861"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4" name="矩形 43"/>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p:nvPr userDrawn="1"/>
        </p:nvCxnSpPr>
        <p:spPr>
          <a:xfrm>
            <a:off x="660400" y="103915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48"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31" name="文本占位符 26"/>
          <p:cNvSpPr>
            <a:spLocks noGrp="1"/>
          </p:cNvSpPr>
          <p:nvPr>
            <p:ph type="body" sz="quarter" idx="25" hasCustomPrompt="1"/>
          </p:nvPr>
        </p:nvSpPr>
        <p:spPr>
          <a:xfrm>
            <a:off x="933812"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7" name="文本占位符 26"/>
          <p:cNvSpPr>
            <a:spLocks noGrp="1"/>
          </p:cNvSpPr>
          <p:nvPr>
            <p:ph type="body" sz="quarter" idx="26" hasCustomPrompt="1"/>
          </p:nvPr>
        </p:nvSpPr>
        <p:spPr>
          <a:xfrm>
            <a:off x="6411746"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8" name="文本占位符 31"/>
          <p:cNvSpPr>
            <a:spLocks noGrp="1"/>
          </p:cNvSpPr>
          <p:nvPr>
            <p:ph type="body" sz="quarter" idx="27" hasCustomPrompt="1"/>
          </p:nvPr>
        </p:nvSpPr>
        <p:spPr>
          <a:xfrm>
            <a:off x="933812"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9" name="文本占位符 31"/>
          <p:cNvSpPr>
            <a:spLocks noGrp="1"/>
          </p:cNvSpPr>
          <p:nvPr>
            <p:ph type="body" sz="quarter" idx="28" hasCustomPrompt="1"/>
          </p:nvPr>
        </p:nvSpPr>
        <p:spPr>
          <a:xfrm>
            <a:off x="6411746"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段1图式_上下">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0" y="0"/>
            <a:ext cx="12192000" cy="2760285"/>
          </a:xfrm>
        </p:spPr>
        <p:txBody>
          <a:bodyPr/>
          <a:lstStyle/>
          <a:p>
            <a:endParaRPr lang="zh-CN" altLang="en-US"/>
          </a:p>
        </p:txBody>
      </p:sp>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9" name="矩形 8"/>
          <p:cNvSpPr/>
          <p:nvPr userDrawn="1"/>
        </p:nvSpPr>
        <p:spPr>
          <a:xfrm>
            <a:off x="-6350" y="2763802"/>
            <a:ext cx="12192000" cy="665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a:spLocks noGrp="1"/>
          </p:cNvSpPr>
          <p:nvPr>
            <p:ph type="title"/>
          </p:nvPr>
        </p:nvSpPr>
        <p:spPr>
          <a:xfrm>
            <a:off x="1509739" y="2808935"/>
            <a:ext cx="9233879" cy="668444"/>
          </a:xfrm>
          <a:noFill/>
        </p:spPr>
        <p:txBody>
          <a:bodyPr anchor="ctr" anchorCtr="1"/>
          <a:lstStyle>
            <a:lvl1pPr algn="ctr">
              <a:defRPr b="0" i="0">
                <a:solidFill>
                  <a:schemeClr val="bg1"/>
                </a:solidFill>
                <a:ea typeface="FangSong" panose="02010609060101010101" pitchFamily="49" charset="-122"/>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段1图式_左右">
    <p:spTree>
      <p:nvGrpSpPr>
        <p:cNvPr id="1" name=""/>
        <p:cNvGrpSpPr/>
        <p:nvPr/>
      </p:nvGrpSpPr>
      <p:grpSpPr>
        <a:xfrm>
          <a:off x="0" y="0"/>
          <a:ext cx="0" cy="0"/>
          <a:chOff x="0" y="0"/>
          <a:chExt cx="0" cy="0"/>
        </a:xfrm>
      </p:grpSpPr>
      <p:sp>
        <p:nvSpPr>
          <p:cNvPr id="11" name="文本框 10"/>
          <p:cNvSpPr txBox="1"/>
          <p:nvPr userDrawn="1"/>
        </p:nvSpPr>
        <p:spPr>
          <a:xfrm>
            <a:off x="9885536" y="6369559"/>
            <a:ext cx="1685193" cy="184666"/>
          </a:xfrm>
          <a:prstGeom prst="rect">
            <a:avLst/>
          </a:prstGeom>
          <a:noFill/>
        </p:spPr>
        <p:txBody>
          <a:bodyPr wrap="square" lIns="0" tIns="0" rIns="0" bIns="0" rtlCol="0">
            <a:spAutoFit/>
          </a:bodyPr>
          <a:lstStyle/>
          <a:p>
            <a:pPr algn="r"/>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10" name="标题 1"/>
          <p:cNvSpPr>
            <a:spLocks noGrp="1"/>
          </p:cNvSpPr>
          <p:nvPr>
            <p:ph type="title" hasCustomPrompt="1"/>
          </p:nvPr>
        </p:nvSpPr>
        <p:spPr>
          <a:xfrm>
            <a:off x="4630057" y="1628568"/>
            <a:ext cx="6501370" cy="663575"/>
          </a:xfrm>
          <a:noFill/>
        </p:spPr>
        <p:txBody>
          <a:bodyPr/>
          <a:lstStyle>
            <a:lvl1pPr>
              <a:defRPr b="0" i="0">
                <a:solidFill>
                  <a:schemeClr val="accent1"/>
                </a:solidFill>
                <a:ea typeface="FangSong" panose="02010609060101010101" pitchFamily="49" charset="-122"/>
              </a:defRPr>
            </a:lvl1pPr>
          </a:lstStyle>
          <a:p>
            <a:r>
              <a:rPr lang="zh-CN" altLang="en-US" dirty="0"/>
              <a:t>单击此处输入标题</a:t>
            </a:r>
          </a:p>
        </p:txBody>
      </p:sp>
      <p:sp>
        <p:nvSpPr>
          <p:cNvPr id="3" name="图片占位符 2"/>
          <p:cNvSpPr>
            <a:spLocks noGrp="1"/>
          </p:cNvSpPr>
          <p:nvPr>
            <p:ph type="pic" sz="quarter" idx="14"/>
          </p:nvPr>
        </p:nvSpPr>
        <p:spPr>
          <a:xfrm>
            <a:off x="0" y="0"/>
            <a:ext cx="6045200" cy="685800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段1图式_上下2">
    <p:spTree>
      <p:nvGrpSpPr>
        <p:cNvPr id="1" name=""/>
        <p:cNvGrpSpPr/>
        <p:nvPr/>
      </p:nvGrpSpPr>
      <p:grpSpPr>
        <a:xfrm>
          <a:off x="0" y="0"/>
          <a:ext cx="0" cy="0"/>
          <a:chOff x="0" y="0"/>
          <a:chExt cx="0" cy="0"/>
        </a:xfrm>
      </p:grpSpPr>
      <p:sp>
        <p:nvSpPr>
          <p:cNvPr id="3" name="图片占位符 2"/>
          <p:cNvSpPr>
            <a:spLocks noGrp="1"/>
          </p:cNvSpPr>
          <p:nvPr>
            <p:ph type="pic" sz="quarter" idx="11"/>
          </p:nvPr>
        </p:nvSpPr>
        <p:spPr>
          <a:xfrm>
            <a:off x="0" y="0"/>
            <a:ext cx="12192000" cy="4116388"/>
          </a:xfrm>
        </p:spPr>
        <p:txBody>
          <a:bodyPr/>
          <a:lstStyle/>
          <a:p>
            <a:endParaRPr lang="zh-CN" altLang="en-US"/>
          </a:p>
        </p:txBody>
      </p:sp>
      <p:sp>
        <p:nvSpPr>
          <p:cNvPr id="11" name="文本框 10"/>
          <p:cNvSpPr txBox="1"/>
          <p:nvPr userDrawn="1"/>
        </p:nvSpPr>
        <p:spPr>
          <a:xfrm>
            <a:off x="9885536" y="6369559"/>
            <a:ext cx="1685193" cy="184666"/>
          </a:xfrm>
          <a:prstGeom prst="rect">
            <a:avLst/>
          </a:prstGeom>
          <a:noFill/>
        </p:spPr>
        <p:txBody>
          <a:bodyPr wrap="square" lIns="0" tIns="0" rIns="0" bIns="0" rtlCol="0">
            <a:spAutoFit/>
          </a:bodyPr>
          <a:lstStyle/>
          <a:p>
            <a:pPr algn="r"/>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16" name="标题 1"/>
          <p:cNvSpPr>
            <a:spLocks noGrp="1"/>
          </p:cNvSpPr>
          <p:nvPr>
            <p:ph type="title"/>
          </p:nvPr>
        </p:nvSpPr>
        <p:spPr>
          <a:xfrm>
            <a:off x="660400" y="3390571"/>
            <a:ext cx="10858500" cy="663575"/>
          </a:xfrm>
        </p:spPr>
        <p:txBody>
          <a:bodyPr/>
          <a:lstStyle>
            <a:lvl1pPr algn="ctr">
              <a:defRPr b="0" i="0">
                <a:ea typeface="FangSong" panose="02010609060101010101" pitchFamily="49" charset="-122"/>
              </a:defRPr>
            </a:lvl1pPr>
          </a:lstStyle>
          <a:p>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ea typeface="FangSong" panose="02010609060101010101" pitchFamily="49"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手机样机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17" name="图片占位符 16"/>
          <p:cNvSpPr>
            <a:spLocks noGrp="1"/>
          </p:cNvSpPr>
          <p:nvPr>
            <p:ph type="pic" sz="quarter" idx="13"/>
          </p:nvPr>
        </p:nvSpPr>
        <p:spPr>
          <a:xfrm>
            <a:off x="1643063" y="1384301"/>
            <a:ext cx="2164555" cy="4553747"/>
          </a:xfrm>
          <a:custGeom>
            <a:avLst/>
            <a:gdLst>
              <a:gd name="connsiteX0" fmla="*/ 82375 w 2164555"/>
              <a:gd name="connsiteY0" fmla="*/ 0 h 4553747"/>
              <a:gd name="connsiteX1" fmla="*/ 2060749 w 2164555"/>
              <a:gd name="connsiteY1" fmla="*/ 0 h 4553747"/>
              <a:gd name="connsiteX2" fmla="*/ 2069951 w 2164555"/>
              <a:gd name="connsiteY2" fmla="*/ 1858 h 4553747"/>
              <a:gd name="connsiteX3" fmla="*/ 2152383 w 2164555"/>
              <a:gd name="connsiteY3" fmla="*/ 84291 h 4553747"/>
              <a:gd name="connsiteX4" fmla="*/ 2164555 w 2164555"/>
              <a:gd name="connsiteY4" fmla="*/ 144579 h 4553747"/>
              <a:gd name="connsiteX5" fmla="*/ 2164555 w 2164555"/>
              <a:gd name="connsiteY5" fmla="*/ 4398853 h 4553747"/>
              <a:gd name="connsiteX6" fmla="*/ 2152383 w 2164555"/>
              <a:gd name="connsiteY6" fmla="*/ 4459142 h 4553747"/>
              <a:gd name="connsiteX7" fmla="*/ 2009657 w 2164555"/>
              <a:gd name="connsiteY7" fmla="*/ 4553747 h 4553747"/>
              <a:gd name="connsiteX8" fmla="*/ 133467 w 2164555"/>
              <a:gd name="connsiteY8" fmla="*/ 4553747 h 4553747"/>
              <a:gd name="connsiteX9" fmla="*/ 23937 w 2164555"/>
              <a:gd name="connsiteY9" fmla="*/ 4508378 h 4553747"/>
              <a:gd name="connsiteX10" fmla="*/ 0 w 2164555"/>
              <a:gd name="connsiteY10" fmla="*/ 4472875 h 4553747"/>
              <a:gd name="connsiteX11" fmla="*/ 0 w 2164555"/>
              <a:gd name="connsiteY11" fmla="*/ 70557 h 4553747"/>
              <a:gd name="connsiteX12" fmla="*/ 23937 w 2164555"/>
              <a:gd name="connsiteY12" fmla="*/ 35054 h 4553747"/>
              <a:gd name="connsiteX13" fmla="*/ 73174 w 2164555"/>
              <a:gd name="connsiteY13" fmla="*/ 1858 h 455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555" h="4553747">
                <a:moveTo>
                  <a:pt x="82375" y="0"/>
                </a:moveTo>
                <a:lnTo>
                  <a:pt x="2060749" y="0"/>
                </a:lnTo>
                <a:lnTo>
                  <a:pt x="2069951" y="1858"/>
                </a:lnTo>
                <a:cubicBezTo>
                  <a:pt x="2107014" y="17535"/>
                  <a:pt x="2136707" y="47227"/>
                  <a:pt x="2152383" y="84291"/>
                </a:cubicBezTo>
                <a:lnTo>
                  <a:pt x="2164555" y="144579"/>
                </a:lnTo>
                <a:lnTo>
                  <a:pt x="2164555" y="4398853"/>
                </a:lnTo>
                <a:lnTo>
                  <a:pt x="2152383" y="4459142"/>
                </a:lnTo>
                <a:cubicBezTo>
                  <a:pt x="2128868" y="4514737"/>
                  <a:pt x="2073818" y="4553747"/>
                  <a:pt x="2009657" y="4553747"/>
                </a:cubicBezTo>
                <a:lnTo>
                  <a:pt x="133467" y="4553747"/>
                </a:lnTo>
                <a:cubicBezTo>
                  <a:pt x="90693" y="4553747"/>
                  <a:pt x="51968" y="4536410"/>
                  <a:pt x="23937" y="4508378"/>
                </a:cubicBezTo>
                <a:lnTo>
                  <a:pt x="0" y="4472875"/>
                </a:lnTo>
                <a:lnTo>
                  <a:pt x="0" y="70557"/>
                </a:lnTo>
                <a:lnTo>
                  <a:pt x="23937" y="35054"/>
                </a:lnTo>
                <a:cubicBezTo>
                  <a:pt x="37953" y="21038"/>
                  <a:pt x="54642" y="9696"/>
                  <a:pt x="73174" y="1858"/>
                </a:cubicBezTo>
                <a:close/>
              </a:path>
            </a:pathLst>
          </a:custGeom>
        </p:spPr>
        <p:txBody>
          <a:bodyPr wrap="square">
            <a:noAutofit/>
          </a:bodyPr>
          <a:lstStyle/>
          <a:p>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全图型">
    <p:spTree>
      <p:nvGrpSpPr>
        <p:cNvPr id="1" name=""/>
        <p:cNvGrpSpPr/>
        <p:nvPr/>
      </p:nvGrpSpPr>
      <p:grpSpPr>
        <a:xfrm>
          <a:off x="0" y="0"/>
          <a:ext cx="0" cy="0"/>
          <a:chOff x="0" y="0"/>
          <a:chExt cx="0" cy="0"/>
        </a:xfrm>
      </p:grpSpPr>
      <p:sp>
        <p:nvSpPr>
          <p:cNvPr id="16" name="图片占位符 39"/>
          <p:cNvSpPr>
            <a:spLocks noGrp="1"/>
          </p:cNvSpPr>
          <p:nvPr>
            <p:ph type="pic" sz="quarter" idx="21"/>
          </p:nvPr>
        </p:nvSpPr>
        <p:spPr>
          <a:xfrm>
            <a:off x="0" y="0"/>
            <a:ext cx="12192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4079737"/>
            <a:ext cx="9233879" cy="663575"/>
          </a:xfrm>
        </p:spPr>
        <p:txBody>
          <a:bodyPr/>
          <a:lstStyle>
            <a:lvl1pPr>
              <a:defRPr b="0" i="0">
                <a:solidFill>
                  <a:schemeClr val="bg1"/>
                </a:solidFill>
                <a:ea typeface="FangSong" panose="02010609060101010101" pitchFamily="49" charset="-122"/>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 y="0"/>
            <a:ext cx="12192000" cy="2308603"/>
          </a:xfrm>
        </p:spPr>
        <p:txBody>
          <a:bodyPr/>
          <a:lstStyle/>
          <a:p>
            <a:endParaRPr lang="zh-CN" altLang="en-US"/>
          </a:p>
        </p:txBody>
      </p:sp>
      <p:sp>
        <p:nvSpPr>
          <p:cNvPr id="6" name="文本占位符 5"/>
          <p:cNvSpPr>
            <a:spLocks noGrp="1"/>
          </p:cNvSpPr>
          <p:nvPr>
            <p:ph type="body" sz="quarter" idx="11" hasCustomPrompt="1"/>
          </p:nvPr>
        </p:nvSpPr>
        <p:spPr>
          <a:xfrm>
            <a:off x="660400" y="3429000"/>
            <a:ext cx="2762739" cy="1504950"/>
          </a:xfrm>
        </p:spPr>
        <p:txBody>
          <a:bodyPr>
            <a:noAutofit/>
          </a:bodyPr>
          <a:lstStyle>
            <a:lvl1pPr marL="0" indent="0" algn="ctr">
              <a:buNone/>
              <a:defRPr sz="9600" b="0" i="0">
                <a:solidFill>
                  <a:schemeClr val="accent1"/>
                </a:solidFill>
                <a:latin typeface="FangSong" panose="02010609060101010101" pitchFamily="49" charset="-122"/>
                <a:ea typeface="FangSong" panose="02010609060101010101" pitchFamily="49" charset="-122"/>
              </a:defRPr>
            </a:lvl1pPr>
          </a:lstStyle>
          <a:p>
            <a:pPr lvl="0"/>
            <a:r>
              <a:rPr lang="zh-CN" altLang="en-US" dirty="0"/>
              <a:t>目录</a:t>
            </a:r>
          </a:p>
        </p:txBody>
      </p:sp>
      <p:sp>
        <p:nvSpPr>
          <p:cNvPr id="9" name="文本占位符 8"/>
          <p:cNvSpPr>
            <a:spLocks noGrp="1"/>
          </p:cNvSpPr>
          <p:nvPr>
            <p:ph type="body" sz="quarter" idx="12" hasCustomPrompt="1"/>
          </p:nvPr>
        </p:nvSpPr>
        <p:spPr>
          <a:xfrm>
            <a:off x="1045307" y="5014694"/>
            <a:ext cx="1992924" cy="360850"/>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sp>
        <p:nvSpPr>
          <p:cNvPr id="5" name="矩形 4"/>
          <p:cNvSpPr/>
          <p:nvPr userDrawn="1"/>
        </p:nvSpPr>
        <p:spPr>
          <a:xfrm>
            <a:off x="0" y="2290220"/>
            <a:ext cx="12192001" cy="196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等分全图型">
    <p:spTree>
      <p:nvGrpSpPr>
        <p:cNvPr id="1" name=""/>
        <p:cNvGrpSpPr/>
        <p:nvPr/>
      </p:nvGrpSpPr>
      <p:grpSpPr>
        <a:xfrm>
          <a:off x="0" y="0"/>
          <a:ext cx="0" cy="0"/>
          <a:chOff x="0" y="0"/>
          <a:chExt cx="0" cy="0"/>
        </a:xfrm>
      </p:grpSpPr>
      <p:sp>
        <p:nvSpPr>
          <p:cNvPr id="16" name="图片占位符 39"/>
          <p:cNvSpPr>
            <a:spLocks noGrp="1"/>
          </p:cNvSpPr>
          <p:nvPr>
            <p:ph type="pic" sz="quarter" idx="21"/>
          </p:nvPr>
        </p:nvSpPr>
        <p:spPr>
          <a:xfrm>
            <a:off x="0" y="0"/>
            <a:ext cx="4072103"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0" name="图片占位符 39"/>
          <p:cNvSpPr>
            <a:spLocks noGrp="1"/>
          </p:cNvSpPr>
          <p:nvPr>
            <p:ph type="pic" sz="quarter" idx="22"/>
          </p:nvPr>
        </p:nvSpPr>
        <p:spPr>
          <a:xfrm>
            <a:off x="4068000" y="0"/>
            <a:ext cx="406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1" name="图片占位符 39"/>
          <p:cNvSpPr>
            <a:spLocks noGrp="1"/>
          </p:cNvSpPr>
          <p:nvPr>
            <p:ph type="pic" sz="quarter" idx="23"/>
          </p:nvPr>
        </p:nvSpPr>
        <p:spPr>
          <a:xfrm>
            <a:off x="8127324" y="0"/>
            <a:ext cx="4076676"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四等分全图型">
    <p:spTree>
      <p:nvGrpSpPr>
        <p:cNvPr id="1" name=""/>
        <p:cNvGrpSpPr/>
        <p:nvPr/>
      </p:nvGrpSpPr>
      <p:grpSpPr>
        <a:xfrm>
          <a:off x="0" y="0"/>
          <a:ext cx="0" cy="0"/>
          <a:chOff x="0" y="0"/>
          <a:chExt cx="0" cy="0"/>
        </a:xfrm>
      </p:grpSpPr>
      <p:sp>
        <p:nvSpPr>
          <p:cNvPr id="6" name="图片占位符 39"/>
          <p:cNvSpPr>
            <a:spLocks noGrp="1"/>
          </p:cNvSpPr>
          <p:nvPr>
            <p:ph type="pic" sz="quarter" idx="24"/>
          </p:nvPr>
        </p:nvSpPr>
        <p:spPr>
          <a:xfrm>
            <a:off x="3048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7" name="图片占位符 39"/>
          <p:cNvSpPr>
            <a:spLocks noGrp="1"/>
          </p:cNvSpPr>
          <p:nvPr>
            <p:ph type="pic" sz="quarter" idx="25"/>
          </p:nvPr>
        </p:nvSpPr>
        <p:spPr>
          <a:xfrm>
            <a:off x="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8" name="图片占位符 39"/>
          <p:cNvSpPr>
            <a:spLocks noGrp="1"/>
          </p:cNvSpPr>
          <p:nvPr>
            <p:ph type="pic" sz="quarter" idx="26"/>
          </p:nvPr>
        </p:nvSpPr>
        <p:spPr>
          <a:xfrm>
            <a:off x="9144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9" name="图片占位符 39"/>
          <p:cNvSpPr>
            <a:spLocks noGrp="1"/>
          </p:cNvSpPr>
          <p:nvPr>
            <p:ph type="pic" sz="quarter" idx="27"/>
          </p:nvPr>
        </p:nvSpPr>
        <p:spPr>
          <a:xfrm>
            <a:off x="6096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7" name="矩形 6"/>
          <p:cNvSpPr/>
          <p:nvPr userDrawn="1"/>
        </p:nvSpPr>
        <p:spPr>
          <a:xfrm>
            <a:off x="8998424" y="1484311"/>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b="0" i="0">
                <a:solidFill>
                  <a:schemeClr val="accent1"/>
                </a:solidFill>
                <a:latin typeface="FangSong" panose="02010609060101010101" pitchFamily="49" charset="-122"/>
                <a:ea typeface="FangSong"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p:cNvSpPr/>
          <p:nvPr userDrawn="1"/>
        </p:nvSpPr>
        <p:spPr>
          <a:xfrm>
            <a:off x="0" y="1484313"/>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1216315" y="1346199"/>
            <a:ext cx="7287114" cy="2405663"/>
          </a:xfrm>
        </p:spPr>
        <p:txBody>
          <a:bodyPr>
            <a:normAutofit/>
          </a:bodyPr>
          <a:lstStyle>
            <a:lvl1pPr marL="0" indent="0">
              <a:spcBef>
                <a:spcPts val="0"/>
              </a:spcBef>
              <a:buNone/>
              <a:defRPr sz="6600" b="0" i="0">
                <a:solidFill>
                  <a:schemeClr val="accent1"/>
                </a:solidFill>
                <a:latin typeface="FangSong" panose="02010609060101010101" pitchFamily="49" charset="-122"/>
                <a:ea typeface="FangSong" panose="02010609060101010101" pitchFamily="49" charset="-122"/>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ea typeface="微软雅黑" panose="020B0503020204020204" charset="-122"/>
              </a:rPr>
              <a:t>标注</a:t>
            </a:r>
            <a:endParaRPr kumimoji="0" lang="zh-CN" altLang="en-US" sz="1800" b="0" i="0" u="none" strike="noStrike" kern="0" cap="none" spc="0" normalizeH="0" baseline="0" noProof="0" dirty="0">
              <a:ln>
                <a:noFill/>
              </a:ln>
              <a:solidFill>
                <a:srgbClr val="FFFFFF"/>
              </a:solidFill>
              <a:effectLst/>
              <a:uLnTx/>
              <a:uFillTx/>
              <a:ea typeface="微软雅黑" panose="020B0503020204020204" charset="-122"/>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ea typeface="微软雅黑" panose="020B0503020204020204" charset="-122"/>
              </a:rPr>
              <a:t>使用说明 </a:t>
            </a:r>
            <a:endParaRPr kumimoji="0" lang="en-US" altLang="zh-CN" sz="1400" b="0" i="0" u="none" strike="noStrike" kern="0" cap="none" spc="0" normalizeH="0" baseline="0" noProof="0" dirty="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ea typeface="微软雅黑" panose="020B0503020204020204" charset="-122"/>
              </a:rPr>
              <a:t>声明</a:t>
            </a:r>
            <a:endParaRPr kumimoji="0" lang="en-US" altLang="zh-CN" sz="1400" b="0" i="0" u="none" strike="noStrike" kern="0" cap="none" spc="0" normalizeH="0" baseline="0" noProof="0" dirty="0">
              <a:ln>
                <a:noFill/>
              </a:ln>
              <a:solidFill>
                <a:srgbClr val="FFFFFF"/>
              </a:solidFill>
              <a:effectLst/>
              <a:uLnTx/>
              <a:uFillTx/>
              <a:ea typeface="微软雅黑" panose="020B0503020204020204" charset="-122"/>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ea typeface="微软雅黑" panose="020B0503020204020204" charset="-122"/>
              </a:rPr>
              <a:t>本</a:t>
            </a:r>
            <a:r>
              <a:rPr kumimoji="0" lang="en-US" altLang="zh-CN" sz="1400" b="0" i="0" u="none" strike="noStrike" kern="0" cap="none" spc="0" normalizeH="0" baseline="0" noProof="0">
                <a:ln>
                  <a:noFill/>
                </a:ln>
                <a:solidFill>
                  <a:srgbClr val="FFFFFF"/>
                </a:solidFill>
                <a:effectLst/>
                <a:uLnTx/>
                <a:uFillTx/>
                <a:ea typeface="微软雅黑" panose="020B0503020204020204" charset="-122"/>
              </a:rPr>
              <a:t>PPT</a:t>
            </a:r>
            <a:r>
              <a:rPr kumimoji="0" lang="zh-CN" altLang="en-US" sz="1400" b="0" i="0" u="none" strike="noStrike" kern="0" cap="none" spc="0" normalizeH="0" baseline="0" noProof="0">
                <a:ln>
                  <a:noFill/>
                </a:ln>
                <a:solidFill>
                  <a:srgbClr val="FFFFFF"/>
                </a:solidFill>
                <a:effectLst/>
                <a:uLnTx/>
                <a:uFillTx/>
                <a:ea typeface="微软雅黑" panose="020B0503020204020204" charset="-122"/>
              </a:rPr>
              <a:t>模板为作者原创，著作权归作者所有。</a:t>
            </a: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ea typeface="微软雅黑" panose="020B0503020204020204" charset="-122"/>
              </a:rPr>
              <a:t>您仅可以个人非商业用途使用本</a:t>
            </a:r>
            <a:r>
              <a:rPr kumimoji="0" lang="en-US" altLang="zh-CN" sz="1400" b="0" i="0" u="none" strike="noStrike" kern="0" cap="none" spc="0" normalizeH="0" baseline="0" noProof="0">
                <a:ln>
                  <a:noFill/>
                </a:ln>
                <a:solidFill>
                  <a:srgbClr val="FFFFFF"/>
                </a:solidFill>
                <a:effectLst/>
                <a:uLnTx/>
                <a:uFillTx/>
                <a:ea typeface="微软雅黑" panose="020B0503020204020204" charset="-122"/>
              </a:rPr>
              <a:t>PPT</a:t>
            </a:r>
            <a:r>
              <a:rPr kumimoji="0" lang="zh-CN" altLang="en-US" sz="1400" b="0" i="0" u="none" strike="noStrike" kern="0" cap="none" spc="0" normalizeH="0" baseline="0" noProof="0">
                <a:ln>
                  <a:noFill/>
                </a:ln>
                <a:solidFill>
                  <a:srgbClr val="FFFFFF"/>
                </a:solidFill>
                <a:effectLst/>
                <a:uLnTx/>
                <a:uFillTx/>
                <a:ea typeface="微软雅黑" panose="020B0503020204020204" charset="-122"/>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ea typeface="微软雅黑" panose="020B0503020204020204" charset="-122"/>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ea typeface="微软雅黑" panose="020B0503020204020204" charset="-122"/>
              </a:rPr>
              <a:t>OfficePLUS</a:t>
            </a:r>
            <a:r>
              <a:rPr kumimoji="0" lang="zh-CN" altLang="en-US" sz="1400" b="0" i="0" u="none" strike="noStrike" kern="0" cap="none" spc="0" normalizeH="0" baseline="0" noProof="0">
                <a:ln>
                  <a:noFill/>
                </a:ln>
                <a:solidFill>
                  <a:srgbClr val="FFFFFF"/>
                </a:solidFill>
                <a:effectLst/>
                <a:uLnTx/>
                <a:uFillTx/>
                <a:ea typeface="微软雅黑" panose="020B0503020204020204" charset="-122"/>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ea typeface="微软雅黑" panose="020B0503020204020204" charset="-122"/>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ea typeface="微软雅黑" panose="020B0503020204020204" charset="-122"/>
              </a:rPr>
              <a:t>OfficePLUS</a:t>
            </a:r>
            <a:r>
              <a:rPr kumimoji="0" lang="zh-CN" altLang="en-US" sz="1400" b="0" i="0" u="none" strike="noStrike" kern="0" cap="none" spc="0" normalizeH="0" baseline="0" noProof="0">
                <a:ln>
                  <a:noFill/>
                </a:ln>
                <a:solidFill>
                  <a:srgbClr val="FFFFFF"/>
                </a:solidFill>
                <a:effectLst/>
                <a:uLnTx/>
                <a:uFillTx/>
                <a:ea typeface="微软雅黑" panose="020B0503020204020204" charset="-122"/>
              </a:rPr>
              <a:t>拥有对本</a:t>
            </a:r>
            <a:r>
              <a:rPr kumimoji="0" lang="en-US" altLang="zh-CN" sz="1400" b="0" i="0" u="none" strike="noStrike" kern="0" cap="none" spc="0" normalizeH="0" baseline="0" noProof="0">
                <a:ln>
                  <a:noFill/>
                </a:ln>
                <a:solidFill>
                  <a:srgbClr val="FFFFFF"/>
                </a:solidFill>
                <a:effectLst/>
                <a:uLnTx/>
                <a:uFillTx/>
                <a:ea typeface="微软雅黑" panose="020B0503020204020204" charset="-122"/>
              </a:rPr>
              <a:t>PPT</a:t>
            </a:r>
            <a:r>
              <a:rPr kumimoji="0" lang="zh-CN" altLang="en-US" sz="1400" b="0" i="0" u="none" strike="noStrike" kern="0" cap="none" spc="0" normalizeH="0" baseline="0" noProof="0">
                <a:ln>
                  <a:noFill/>
                </a:ln>
                <a:solidFill>
                  <a:srgbClr val="FFFFFF"/>
                </a:solidFill>
                <a:effectLst/>
                <a:uLnTx/>
                <a:uFillTx/>
                <a:ea typeface="微软雅黑" panose="020B0503020204020204" charset="-122"/>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ea typeface="微软雅黑" panose="020B0503020204020204" charset="-122"/>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ea typeface="微软雅黑" panose="020B0503020204020204" charset="-122"/>
              </a:rPr>
              <a:t>OfficePLUS</a:t>
            </a:r>
            <a:endParaRPr kumimoji="0" lang="zh-CN" altLang="en-US" sz="1000" b="0" i="0" u="none" strike="noStrike" kern="0" cap="none" spc="0" normalizeH="0" baseline="0" noProof="0" dirty="0">
              <a:ln>
                <a:noFill/>
              </a:ln>
              <a:solidFill>
                <a:prstClr val="white"/>
              </a:solidFill>
              <a:effectLst/>
              <a:uLnTx/>
              <a:uFillTx/>
              <a:ea typeface="微软雅黑" panose="020B0503020204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r="84353"/>
          <a:stretch>
            <a:fillRect/>
          </a:stretch>
        </p:blipFill>
        <p:spPr>
          <a:xfrm>
            <a:off x="8542333" y="525080"/>
            <a:ext cx="3645492" cy="5807840"/>
          </a:xfrm>
          <a:prstGeom prst="rect">
            <a:avLst/>
          </a:prstGeom>
        </p:spPr>
      </p:pic>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15611" r="69423"/>
          <a:stretch>
            <a:fillRect/>
          </a:stretch>
        </p:blipFill>
        <p:spPr>
          <a:xfrm>
            <a:off x="-25053" y="525080"/>
            <a:ext cx="3486689" cy="5807840"/>
          </a:xfrm>
          <a:prstGeom prst="rect">
            <a:avLst/>
          </a:prstGeom>
        </p:spPr>
      </p:pic>
      <p:cxnSp>
        <p:nvCxnSpPr>
          <p:cNvPr id="8" name="直接连接符 7"/>
          <p:cNvCxnSpPr/>
          <p:nvPr userDrawn="1"/>
        </p:nvCxnSpPr>
        <p:spPr>
          <a:xfrm>
            <a:off x="5723340" y="1294827"/>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5723340" y="5613415"/>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9"/>
          <p:cNvSpPr>
            <a:spLocks noGrp="1"/>
          </p:cNvSpPr>
          <p:nvPr>
            <p:ph type="body" sz="quarter" idx="10" hasCustomPrompt="1"/>
          </p:nvPr>
        </p:nvSpPr>
        <p:spPr>
          <a:xfrm>
            <a:off x="4418011" y="1689433"/>
            <a:ext cx="3355975" cy="1157287"/>
          </a:xfrm>
        </p:spPr>
        <p:txBody>
          <a:bodyPr>
            <a:noAutofit/>
          </a:bodyPr>
          <a:lstStyle>
            <a:lvl1pPr marL="0" indent="0" algn="ctr" defTabSz="914400" rtl="0" eaLnBrk="1" latinLnBrk="0" hangingPunct="1">
              <a:buFontTx/>
              <a:buNone/>
              <a:defRPr lang="zh-CN" altLang="en-US" sz="7200" kern="1200" spc="300" dirty="0">
                <a:solidFill>
                  <a:schemeClr val="lt1"/>
                </a:solidFill>
                <a:latin typeface="+mn-lt"/>
                <a:ea typeface="+mn-ea"/>
                <a:cs typeface="+mn-cs"/>
              </a:defRPr>
            </a:lvl1pPr>
          </a:lstStyle>
          <a:p>
            <a:pPr lvl="0"/>
            <a:r>
              <a:rPr lang="en-US" altLang="zh-CN" dirty="0"/>
              <a:t>01</a:t>
            </a:r>
            <a:endParaRPr lang="zh-CN" altLang="en-US" dirty="0"/>
          </a:p>
        </p:txBody>
      </p:sp>
      <p:sp>
        <p:nvSpPr>
          <p:cNvPr id="12" name="文本占位符 11"/>
          <p:cNvSpPr>
            <a:spLocks noGrp="1"/>
          </p:cNvSpPr>
          <p:nvPr>
            <p:ph type="body" sz="quarter" idx="11" hasCustomPrompt="1"/>
          </p:nvPr>
        </p:nvSpPr>
        <p:spPr>
          <a:xfrm>
            <a:off x="2397746" y="2939737"/>
            <a:ext cx="7396504" cy="1296003"/>
          </a:xfrm>
        </p:spPr>
        <p:txBody>
          <a:bodyPr>
            <a:noAutofit/>
          </a:bodyPr>
          <a:lstStyle>
            <a:lvl1pPr marL="0" indent="0" algn="ctr">
              <a:buFontTx/>
              <a:buNone/>
              <a:defRPr lang="zh-CN" altLang="en-US" sz="8000" b="0" i="0" kern="1200" spc="300" dirty="0" smtClean="0">
                <a:solidFill>
                  <a:schemeClr val="bg1"/>
                </a:solidFill>
                <a:latin typeface="FangSong" panose="02010609060101010101" pitchFamily="49" charset="-122"/>
                <a:ea typeface="FangSong" panose="02010609060101010101" pitchFamily="49" charset="-122"/>
                <a:cs typeface="+mn-cs"/>
              </a:defRPr>
            </a:lvl1pPr>
          </a:lstStyle>
          <a:p>
            <a:pPr lvl="0"/>
            <a:r>
              <a:rPr lang="zh-CN" altLang="en-US" dirty="0"/>
              <a:t>章节标题</a:t>
            </a:r>
          </a:p>
        </p:txBody>
      </p:sp>
      <p:sp>
        <p:nvSpPr>
          <p:cNvPr id="14" name="文本占位符 13"/>
          <p:cNvSpPr>
            <a:spLocks noGrp="1"/>
          </p:cNvSpPr>
          <p:nvPr>
            <p:ph type="body" sz="quarter" idx="12" hasCustomPrompt="1"/>
          </p:nvPr>
        </p:nvSpPr>
        <p:spPr>
          <a:xfrm>
            <a:off x="4883260" y="4485305"/>
            <a:ext cx="2448625" cy="229700"/>
          </a:xfrm>
        </p:spPr>
        <p:txBody>
          <a:bodyPr>
            <a:normAutofit/>
          </a:bodyPr>
          <a:lstStyle>
            <a:lvl1pPr marL="0" indent="0" algn="ctr">
              <a:buFontTx/>
              <a:buNone/>
              <a:defRPr lang="zh-CN" altLang="en-US" sz="900" kern="1200" spc="600" dirty="0">
                <a:solidFill>
                  <a:schemeClr val="bg1"/>
                </a:solidFill>
                <a:latin typeface="+mn-lt"/>
                <a:ea typeface="+mn-ea"/>
                <a:cs typeface="+mn-cs"/>
              </a:defRPr>
            </a:lvl1pPr>
          </a:lstStyle>
          <a:p>
            <a:pPr lvl="0"/>
            <a:r>
              <a:rPr lang="en-US" altLang="zh-CN" dirty="0"/>
              <a:t>PART</a:t>
            </a:r>
            <a:r>
              <a:rPr lang="zh-CN" altLang="en-US" dirty="0"/>
              <a:t> </a:t>
            </a:r>
            <a:r>
              <a:rPr lang="en-US" altLang="zh-CN" dirty="0"/>
              <a:t>TITLE</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段2图式">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2" name="矩形 1"/>
          <p:cNvSpPr/>
          <p:nvPr userDrawn="1"/>
        </p:nvSpPr>
        <p:spPr>
          <a:xfrm>
            <a:off x="838201"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p:ph type="pic" sz="quarter" idx="13"/>
          </p:nvPr>
        </p:nvSpPr>
        <p:spPr>
          <a:xfrm>
            <a:off x="942975" y="1446696"/>
            <a:ext cx="2525713" cy="4392769"/>
          </a:xfrm>
        </p:spPr>
        <p:txBody>
          <a:bodyPr/>
          <a:lstStyle/>
          <a:p>
            <a:endParaRPr lang="zh-CN" altLang="en-US"/>
          </a:p>
        </p:txBody>
      </p:sp>
      <p:sp>
        <p:nvSpPr>
          <p:cNvPr id="19" name="矩形 18"/>
          <p:cNvSpPr/>
          <p:nvPr userDrawn="1"/>
        </p:nvSpPr>
        <p:spPr>
          <a:xfrm>
            <a:off x="6150883"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p:cNvSpPr>
            <a:spLocks noGrp="1"/>
          </p:cNvSpPr>
          <p:nvPr>
            <p:ph type="pic" sz="quarter" idx="14"/>
          </p:nvPr>
        </p:nvSpPr>
        <p:spPr>
          <a:xfrm>
            <a:off x="6255657" y="1446696"/>
            <a:ext cx="2525713" cy="4392769"/>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段3图式">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2" name="矩形 1"/>
          <p:cNvSpPr/>
          <p:nvPr userDrawn="1"/>
        </p:nvSpPr>
        <p:spPr>
          <a:xfrm>
            <a:off x="1465945" y="136434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p:ph type="pic" sz="quarter" idx="13"/>
          </p:nvPr>
        </p:nvSpPr>
        <p:spPr>
          <a:xfrm>
            <a:off x="1465265" y="1365028"/>
            <a:ext cx="2438400" cy="1450975"/>
          </a:xfrm>
        </p:spPr>
        <p:txBody>
          <a:bodyPr/>
          <a:lstStyle/>
          <a:p>
            <a:endParaRPr lang="zh-CN" altLang="en-US"/>
          </a:p>
        </p:txBody>
      </p:sp>
      <p:cxnSp>
        <p:nvCxnSpPr>
          <p:cNvPr id="18" name="直接连接符 17"/>
          <p:cNvCxnSpPr/>
          <p:nvPr userDrawn="1"/>
        </p:nvCxnSpPr>
        <p:spPr>
          <a:xfrm>
            <a:off x="3904345" y="1364347"/>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矩形 18"/>
          <p:cNvSpPr/>
          <p:nvPr userDrawn="1"/>
        </p:nvSpPr>
        <p:spPr>
          <a:xfrm>
            <a:off x="1465944" y="293892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p:cNvSpPr>
            <a:spLocks noGrp="1"/>
          </p:cNvSpPr>
          <p:nvPr>
            <p:ph type="pic" sz="quarter" idx="14"/>
          </p:nvPr>
        </p:nvSpPr>
        <p:spPr>
          <a:xfrm>
            <a:off x="1465265" y="2939601"/>
            <a:ext cx="2438400" cy="1450975"/>
          </a:xfrm>
        </p:spPr>
        <p:txBody>
          <a:bodyPr/>
          <a:lstStyle/>
          <a:p>
            <a:endParaRPr lang="zh-CN" altLang="en-US"/>
          </a:p>
        </p:txBody>
      </p:sp>
      <p:cxnSp>
        <p:nvCxnSpPr>
          <p:cNvPr id="21" name="直接连接符 20"/>
          <p:cNvCxnSpPr/>
          <p:nvPr userDrawn="1"/>
        </p:nvCxnSpPr>
        <p:spPr>
          <a:xfrm>
            <a:off x="3904345" y="293892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矩形 21"/>
          <p:cNvSpPr/>
          <p:nvPr userDrawn="1"/>
        </p:nvSpPr>
        <p:spPr>
          <a:xfrm>
            <a:off x="1465945" y="449875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7"/>
          <p:cNvSpPr>
            <a:spLocks noGrp="1"/>
          </p:cNvSpPr>
          <p:nvPr>
            <p:ph type="pic" sz="quarter" idx="15"/>
          </p:nvPr>
        </p:nvSpPr>
        <p:spPr>
          <a:xfrm>
            <a:off x="1465265" y="4499431"/>
            <a:ext cx="2438400" cy="1450975"/>
          </a:xfrm>
        </p:spPr>
        <p:txBody>
          <a:bodyPr/>
          <a:lstStyle/>
          <a:p>
            <a:endParaRPr lang="zh-CN" altLang="en-US"/>
          </a:p>
        </p:txBody>
      </p:sp>
      <p:cxnSp>
        <p:nvCxnSpPr>
          <p:cNvPr id="24" name="直接连接符 23"/>
          <p:cNvCxnSpPr/>
          <p:nvPr userDrawn="1"/>
        </p:nvCxnSpPr>
        <p:spPr>
          <a:xfrm>
            <a:off x="3904345" y="449875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圆图人物介绍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3" name="文本框 12"/>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19" name="图片占位符 18"/>
          <p:cNvSpPr>
            <a:spLocks noGrp="1"/>
          </p:cNvSpPr>
          <p:nvPr>
            <p:ph type="pic" sz="quarter" idx="13"/>
          </p:nvPr>
        </p:nvSpPr>
        <p:spPr>
          <a:xfrm>
            <a:off x="2002972"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0" name="图片占位符 19"/>
          <p:cNvSpPr>
            <a:spLocks noGrp="1"/>
          </p:cNvSpPr>
          <p:nvPr>
            <p:ph type="pic" sz="quarter" idx="14"/>
          </p:nvPr>
        </p:nvSpPr>
        <p:spPr>
          <a:xfrm>
            <a:off x="5295901"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3" name="图片占位符 22"/>
          <p:cNvSpPr>
            <a:spLocks noGrp="1"/>
          </p:cNvSpPr>
          <p:nvPr>
            <p:ph type="pic" sz="quarter" idx="15"/>
          </p:nvPr>
        </p:nvSpPr>
        <p:spPr>
          <a:xfrm>
            <a:off x="8588829"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4" name="椭圆 23"/>
          <p:cNvSpPr/>
          <p:nvPr userDrawn="1"/>
        </p:nvSpPr>
        <p:spPr>
          <a:xfrm>
            <a:off x="1861457"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2035630"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3352801"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3450771"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8447316"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8621489"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938660"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10036630"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5154774"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5328947"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6646118"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userDrawn="1"/>
        </p:nvSpPr>
        <p:spPr>
          <a:xfrm>
            <a:off x="6744088"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段2图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6" name="矩形 5"/>
          <p:cNvSpPr/>
          <p:nvPr userDrawn="1"/>
        </p:nvSpPr>
        <p:spPr>
          <a:xfrm>
            <a:off x="4327769" y="1391559"/>
            <a:ext cx="3536462" cy="385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7" name="文本框 16"/>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19" name="文本占位符 18"/>
          <p:cNvSpPr>
            <a:spLocks noGrp="1"/>
          </p:cNvSpPr>
          <p:nvPr>
            <p:ph type="body" sz="quarter" idx="13" hasCustomPrompt="1"/>
          </p:nvPr>
        </p:nvSpPr>
        <p:spPr>
          <a:xfrm>
            <a:off x="674077" y="5443570"/>
            <a:ext cx="10858500" cy="748228"/>
          </a:xfrm>
        </p:spPr>
        <p:txBody>
          <a:bodyPr/>
          <a:lstStyle>
            <a:lvl1pPr marL="0" marR="0" indent="0" algn="l" defTabSz="914400" rtl="0" eaLnBrk="1" fontAlgn="auto" latinLnBrk="0" hangingPunct="1">
              <a:lnSpc>
                <a:spcPct val="120000"/>
              </a:lnSpc>
              <a:spcBef>
                <a:spcPts val="1000"/>
              </a:spcBef>
              <a:spcAft>
                <a:spcPts val="0"/>
              </a:spcAft>
              <a:buClrTx/>
              <a:buSzTx/>
              <a:buFontTx/>
              <a:buNone/>
              <a:defRPr lang="zh-CN" altLang="en-US" sz="1800" kern="1200" spc="300" dirty="0" smtClean="0">
                <a:solidFill>
                  <a:schemeClr val="tx1">
                    <a:lumMod val="85000"/>
                    <a:lumOff val="15000"/>
                  </a:schemeClr>
                </a:solidFill>
                <a:latin typeface="+mn-lt"/>
                <a:ea typeface="+mn-ea"/>
                <a:cs typeface="+mn-cs"/>
              </a:defRPr>
            </a:lvl1pPr>
            <a:lvl4pPr marL="1371600" indent="0">
              <a:buNone/>
              <a:defRPr/>
            </a:lvl4pPr>
          </a:lstStyle>
          <a:p>
            <a:pPr marL="0" marR="0" lvl="0" indent="0" algn="l" defTabSz="914400" rtl="0" eaLnBrk="1" fontAlgn="auto" latinLnBrk="0" hangingPunct="1">
              <a:lnSpc>
                <a:spcPct val="120000"/>
              </a:lnSpc>
              <a:spcBef>
                <a:spcPts val="1000"/>
              </a:spcBef>
              <a:spcAft>
                <a:spcPts val="0"/>
              </a:spcAft>
              <a:buClrTx/>
              <a:buSzTx/>
              <a:buFontTx/>
              <a:buNone/>
              <a:defRPr/>
            </a:pPr>
            <a:r>
              <a:rPr lang="zh-CN" altLang="en-US" sz="1800" dirty="0"/>
              <a:t>这里可以输入一段话，充分解释这个标题的内容，接下来是废话。这里可以输入一段话，充分解释这个标题的内容，接下来是废话。这里可以输入一段话充分解释。</a:t>
            </a:r>
          </a:p>
        </p:txBody>
      </p:sp>
      <p:sp>
        <p:nvSpPr>
          <p:cNvPr id="24" name="图片占位符 23"/>
          <p:cNvSpPr>
            <a:spLocks noGrp="1"/>
          </p:cNvSpPr>
          <p:nvPr>
            <p:ph type="pic" sz="quarter" idx="14"/>
          </p:nvPr>
        </p:nvSpPr>
        <p:spPr>
          <a:xfrm>
            <a:off x="660400"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5" name="图片占位符 24"/>
          <p:cNvSpPr>
            <a:spLocks noGrp="1"/>
          </p:cNvSpPr>
          <p:nvPr>
            <p:ph type="pic" sz="quarter" idx="15"/>
          </p:nvPr>
        </p:nvSpPr>
        <p:spPr>
          <a:xfrm>
            <a:off x="7982438"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a:p>
        </p:txBody>
      </p:sp>
      <p:sp>
        <p:nvSpPr>
          <p:cNvPr id="29" name="文本占位符 28"/>
          <p:cNvSpPr>
            <a:spLocks noGrp="1"/>
          </p:cNvSpPr>
          <p:nvPr>
            <p:ph type="body" sz="quarter" idx="16" hasCustomPrompt="1"/>
          </p:nvPr>
        </p:nvSpPr>
        <p:spPr>
          <a:xfrm>
            <a:off x="4347089" y="3354377"/>
            <a:ext cx="3489325" cy="1597001"/>
          </a:xfrm>
          <a:noFill/>
          <a:ln>
            <a:noFill/>
          </a:ln>
        </p:spPr>
        <p:txBody>
          <a:bodyPr wrap="square" lIns="0" tIns="0" rIns="0" bIns="0" rtlCol="0" anchor="t" anchorCtr="0">
            <a:noAutofit/>
          </a:bodyPr>
          <a:lstStyle>
            <a:lvl1pPr marL="0" indent="0" algn="ctr">
              <a:spcBef>
                <a:spcPts val="0"/>
              </a:spcBef>
              <a:buFontTx/>
              <a:buNone/>
              <a:defRPr lang="zh-CN" altLang="en-US" sz="4000" b="0" i="0" dirty="0" smtClean="0">
                <a:solidFill>
                  <a:schemeClr val="bg1"/>
                </a:solidFill>
                <a:latin typeface="FangSong" panose="02010609060101010101" pitchFamily="49" charset="-122"/>
                <a:ea typeface="FangSong" panose="02010609060101010101" pitchFamily="49" charset="-122"/>
              </a:defRPr>
            </a:lvl1pPr>
          </a:lstStyle>
          <a:p>
            <a:pPr marL="0" lvl="0" algn="ctr">
              <a:lnSpc>
                <a:spcPct val="130000"/>
              </a:lnSpc>
            </a:pPr>
            <a:r>
              <a:rPr lang="zh-CN" altLang="en-US" dirty="0"/>
              <a:t>在此输入</a:t>
            </a:r>
            <a:endParaRPr lang="en-US" altLang="zh-CN" dirty="0"/>
          </a:p>
          <a:p>
            <a:pPr marL="0" lvl="0" algn="ctr">
              <a:lnSpc>
                <a:spcPct val="130000"/>
              </a:lnSpc>
            </a:pPr>
            <a:r>
              <a:rPr lang="zh-CN" altLang="en-US" dirty="0"/>
              <a:t>段落标题</a:t>
            </a:r>
          </a:p>
        </p:txBody>
      </p:sp>
      <p:cxnSp>
        <p:nvCxnSpPr>
          <p:cNvPr id="18" name="直接箭头连接符 17"/>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段2图式_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8F0CA4-2368-4D59-8FBB-2D65A51BC434}"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p:cNvSpPr>
            <a:spLocks noGrp="1"/>
          </p:cNvSpPr>
          <p:nvPr>
            <p:ph type="title"/>
          </p:nvPr>
        </p:nvSpPr>
        <p:spPr>
          <a:xfrm>
            <a:off x="660400" y="345937"/>
            <a:ext cx="9233879" cy="663575"/>
          </a:xfrm>
        </p:spPr>
        <p:txBody>
          <a:bodyPr/>
          <a:lstStyle>
            <a:lvl1pPr>
              <a:defRPr b="0" i="0">
                <a:ea typeface="FangSong" panose="02010609060101010101" pitchFamily="49" charset="-122"/>
              </a:defRPr>
            </a:lvl1pPr>
          </a:lstStyle>
          <a:p>
            <a:r>
              <a:rPr lang="zh-CN" altLang="en-US" dirty="0"/>
              <a:t>单击此处编辑母版标题样式</a:t>
            </a:r>
          </a:p>
        </p:txBody>
      </p:sp>
      <p:sp>
        <p:nvSpPr>
          <p:cNvPr id="17" name="文本框 16"/>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b="0" i="0" spc="300" dirty="0">
                <a:solidFill>
                  <a:schemeClr val="bg2">
                    <a:lumMod val="25000"/>
                    <a:alpha val="42000"/>
                  </a:schemeClr>
                </a:solidFill>
                <a:latin typeface="FangSong" panose="02010609060101010101" pitchFamily="49" charset="-122"/>
                <a:ea typeface="FangSong" panose="02010609060101010101" pitchFamily="49" charset="-122"/>
              </a:rPr>
              <a:t>学为人师行为世范</a:t>
            </a:r>
          </a:p>
        </p:txBody>
      </p:sp>
      <p:sp>
        <p:nvSpPr>
          <p:cNvPr id="24" name="图片占位符 23"/>
          <p:cNvSpPr>
            <a:spLocks noGrp="1"/>
          </p:cNvSpPr>
          <p:nvPr>
            <p:ph type="pic" sz="quarter" idx="14"/>
          </p:nvPr>
        </p:nvSpPr>
        <p:spPr>
          <a:xfrm>
            <a:off x="660400"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cxnSp>
        <p:nvCxnSpPr>
          <p:cNvPr id="18" name="直接箭头连接符 17"/>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图片占位符 23"/>
          <p:cNvSpPr>
            <a:spLocks noGrp="1"/>
          </p:cNvSpPr>
          <p:nvPr>
            <p:ph type="pic" sz="quarter" idx="15"/>
          </p:nvPr>
        </p:nvSpPr>
        <p:spPr>
          <a:xfrm>
            <a:off x="3180861"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345937"/>
            <a:ext cx="10858500" cy="663575"/>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dirty="0"/>
              <a:t>编辑母版文本样式</a:t>
            </a:r>
          </a:p>
          <a:p>
            <a:pPr lvl="1"/>
            <a:r>
              <a:rPr lang="zh-CN" altLang="en-US" dirty="0"/>
              <a:t>第二级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F0CA4-2368-4D59-8FBB-2D65A51BC434}" type="datetimeFigureOut">
              <a:rPr lang="zh-CN" altLang="en-US" smtClean="0"/>
              <a:t>2022/5/22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2D1B2-A81C-44B8-9F41-403C7D1553C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b="0" i="0" kern="1200" spc="300">
          <a:solidFill>
            <a:schemeClr val="accent1"/>
          </a:solidFill>
          <a:latin typeface="+mj-lt"/>
          <a:ea typeface="FangSong" panose="02010609060101010101" pitchFamily="49" charset="-122"/>
          <a:cs typeface="+mj-cs"/>
        </a:defRPr>
      </a:lvl1pPr>
    </p:titleStyle>
    <p:bodyStyle>
      <a:lvl1pPr marL="228600" indent="-228600" algn="l" defTabSz="914400" rtl="0" eaLnBrk="1" latinLnBrk="0" hangingPunct="1">
        <a:lnSpc>
          <a:spcPct val="120000"/>
        </a:lnSpc>
        <a:spcBef>
          <a:spcPts val="1000"/>
        </a:spcBef>
        <a:buFont typeface="Arial" panose="020B060402020209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mbedding/Chinese-Word-Vectors"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google-research/bert#pre-trained-model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796" y="987590"/>
            <a:ext cx="5540306" cy="5528544"/>
          </a:xfrm>
          <a:prstGeom prst="rect">
            <a:avLst/>
          </a:prstGeom>
        </p:spPr>
      </p:pic>
      <p:sp>
        <p:nvSpPr>
          <p:cNvPr id="4" name="副标题 3"/>
          <p:cNvSpPr>
            <a:spLocks noGrp="1"/>
          </p:cNvSpPr>
          <p:nvPr>
            <p:ph type="subTitle" idx="1"/>
          </p:nvPr>
        </p:nvSpPr>
        <p:spPr/>
        <p:txBody>
          <a:bodyPr>
            <a:normAutofit/>
          </a:bodyPr>
          <a:lstStyle/>
          <a:p>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文本表征（二）</a:t>
            </a:r>
          </a:p>
        </p:txBody>
      </p:sp>
      <p:sp>
        <p:nvSpPr>
          <p:cNvPr id="5" name="文本占位符 4"/>
          <p:cNvSpPr>
            <a:spLocks noGrp="1"/>
          </p:cNvSpPr>
          <p:nvPr>
            <p:ph type="body" sz="quarter" idx="11"/>
          </p:nvPr>
        </p:nvSpPr>
        <p:spPr/>
        <p:txBody>
          <a:bodyPr/>
          <a:lstStyle/>
          <a:p>
            <a:r>
              <a:rPr lang="zh-CN" altLang="en-US" dirty="0">
                <a:latin typeface="Microsoft YaHei" panose="020B0503020204020204" pitchFamily="34" charset="-122"/>
                <a:ea typeface="Microsoft YaHei" panose="020B0503020204020204" pitchFamily="34" charset="-122"/>
              </a:rPr>
              <a:t>北京师范大学心理学部</a:t>
            </a:r>
          </a:p>
        </p:txBody>
      </p:sp>
      <p:sp>
        <p:nvSpPr>
          <p:cNvPr id="6" name="文本占位符 5"/>
          <p:cNvSpPr>
            <a:spLocks noGrp="1"/>
          </p:cNvSpPr>
          <p:nvPr>
            <p:ph type="body" sz="quarter" idx="12"/>
          </p:nvPr>
        </p:nvSpPr>
        <p:spPr/>
        <p:txBody>
          <a:bodyPr/>
          <a:lstStyle/>
          <a:p>
            <a:r>
              <a:rPr lang="zh-CN" altLang="en-US" dirty="0">
                <a:latin typeface="Microsoft YaHei" panose="020B0503020204020204" pitchFamily="34" charset="-122"/>
                <a:ea typeface="Microsoft YaHei" panose="020B0503020204020204" pitchFamily="34" charset="-122"/>
              </a:rPr>
              <a:t>田雪涛</a:t>
            </a:r>
          </a:p>
        </p:txBody>
      </p:sp>
      <p:sp>
        <p:nvSpPr>
          <p:cNvPr id="7" name="文本占位符 6"/>
          <p:cNvSpPr>
            <a:spLocks noGrp="1"/>
          </p:cNvSpPr>
          <p:nvPr>
            <p:ph type="body" sz="quarter" idx="13"/>
          </p:nvPr>
        </p:nvSpPr>
        <p:spPr>
          <a:xfrm>
            <a:off x="1216315" y="1970408"/>
            <a:ext cx="8173846" cy="1781454"/>
          </a:xfrm>
        </p:spPr>
        <p:txBody>
          <a:bodyPr>
            <a:normAutofit/>
          </a:bodyPr>
          <a:lstStyle/>
          <a:p>
            <a:r>
              <a:rPr lang="zh-CN" altLang="en-US" dirty="0">
                <a:latin typeface="Microsoft YaHei" panose="020B0503020204020204" pitchFamily="34" charset="-122"/>
                <a:ea typeface="Microsoft YaHei" panose="020B0503020204020204" pitchFamily="34" charset="-122"/>
              </a:rPr>
              <a:t>数据挖掘方法</a:t>
            </a:r>
            <a:r>
              <a:rPr lang="en-US" altLang="zh-CN" dirty="0">
                <a:latin typeface="Microsoft YaHei" panose="020B0503020204020204" pitchFamily="34" charset="-122"/>
                <a:ea typeface="Microsoft YaHei" panose="020B0503020204020204" pitchFamily="34" charset="-122"/>
              </a:rPr>
              <a:t>&amp;</a:t>
            </a:r>
            <a:r>
              <a:rPr lang="zh-CN" altLang="en-US" dirty="0">
                <a:latin typeface="Microsoft YaHei" panose="020B0503020204020204" pitchFamily="34" charset="-122"/>
                <a:ea typeface="Microsoft YaHei" panose="020B0503020204020204" pitchFamily="34" charset="-122"/>
              </a:rPr>
              <a:t>应用</a:t>
            </a:r>
          </a:p>
        </p:txBody>
      </p:sp>
      <p:sp>
        <p:nvSpPr>
          <p:cNvPr id="8" name="文本框 7"/>
          <p:cNvSpPr txBox="1"/>
          <p:nvPr/>
        </p:nvSpPr>
        <p:spPr>
          <a:xfrm>
            <a:off x="9622735" y="1903089"/>
            <a:ext cx="2031325" cy="3170099"/>
          </a:xfrm>
          <a:prstGeom prst="rect">
            <a:avLst/>
          </a:prstGeom>
          <a:noFill/>
        </p:spPr>
        <p:txBody>
          <a:bodyPr vert="eaVert" wrap="none" rtlCol="0">
            <a:spAutoFit/>
          </a:bodyPr>
          <a:lstStyle/>
          <a:p>
            <a:r>
              <a:rPr lang="zh-CN" altLang="en-US" sz="6000" dirty="0">
                <a:solidFill>
                  <a:schemeClr val="bg1">
                    <a:alpha val="9000"/>
                  </a:schemeClr>
                </a:solidFill>
                <a:latin typeface="Microsoft YaHei" panose="020B0503020204020204" pitchFamily="34" charset="-122"/>
                <a:ea typeface="Microsoft YaHei" panose="020B0503020204020204" pitchFamily="34" charset="-122"/>
              </a:rPr>
              <a:t>学为人师</a:t>
            </a:r>
            <a:endParaRPr lang="en-US" altLang="zh-CN" sz="6000" dirty="0">
              <a:solidFill>
                <a:schemeClr val="bg1">
                  <a:alpha val="9000"/>
                </a:schemeClr>
              </a:solidFill>
              <a:latin typeface="Microsoft YaHei" panose="020B0503020204020204" pitchFamily="34" charset="-122"/>
              <a:ea typeface="Microsoft YaHei" panose="020B0503020204020204" pitchFamily="34" charset="-122"/>
            </a:endParaRPr>
          </a:p>
          <a:p>
            <a:r>
              <a:rPr lang="zh-CN" altLang="en-US" sz="6000" dirty="0">
                <a:solidFill>
                  <a:schemeClr val="bg1">
                    <a:alpha val="9000"/>
                  </a:schemeClr>
                </a:solidFill>
                <a:latin typeface="Microsoft YaHei" panose="020B0503020204020204" pitchFamily="34" charset="-122"/>
                <a:ea typeface="Microsoft YaHei" panose="020B0503020204020204" pitchFamily="34" charset="-122"/>
              </a:rPr>
              <a:t>行为世范</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597961" y="4700778"/>
            <a:ext cx="1745943" cy="1235845"/>
          </a:xfrm>
          <a:prstGeom prst="rect">
            <a:avLst/>
          </a:prstGeom>
        </p:spPr>
      </p:pic>
      <p:sp>
        <p:nvSpPr>
          <p:cNvPr id="10" name="文本框 9"/>
          <p:cNvSpPr txBox="1"/>
          <p:nvPr/>
        </p:nvSpPr>
        <p:spPr>
          <a:xfrm>
            <a:off x="9360017" y="1970409"/>
            <a:ext cx="400110" cy="1528624"/>
          </a:xfrm>
          <a:prstGeom prst="rect">
            <a:avLst/>
          </a:prstGeom>
          <a:noFill/>
        </p:spPr>
        <p:txBody>
          <a:bodyPr vert="eaVert" wrap="none" rtlCol="0">
            <a:spAutoFit/>
          </a:bodyPr>
          <a:lstStyle/>
          <a:p>
            <a:r>
              <a:rPr lang="zh-CN" altLang="en-US" sz="1400" dirty="0">
                <a:solidFill>
                  <a:schemeClr val="bg1">
                    <a:alpha val="9000"/>
                  </a:schemeClr>
                </a:solidFill>
                <a:latin typeface="Microsoft YaHei" panose="020B0503020204020204" pitchFamily="34" charset="-122"/>
                <a:ea typeface="Microsoft YaHei" panose="020B0503020204020204" pitchFamily="34" charset="-122"/>
              </a:rPr>
              <a:t>北京师范大学校训</a:t>
            </a:r>
          </a:p>
        </p:txBody>
      </p:sp>
      <p:sp>
        <p:nvSpPr>
          <p:cNvPr id="11" name="文本框 10"/>
          <p:cNvSpPr txBox="1"/>
          <p:nvPr/>
        </p:nvSpPr>
        <p:spPr>
          <a:xfrm rot="16200000">
            <a:off x="-1356128" y="3424653"/>
            <a:ext cx="3170099" cy="261610"/>
          </a:xfrm>
          <a:prstGeom prst="rect">
            <a:avLst/>
          </a:prstGeom>
          <a:noFill/>
        </p:spPr>
        <p:txBody>
          <a:bodyPr wrap="square" rtlCol="0">
            <a:spAutoFit/>
          </a:bodyPr>
          <a:lstStyle/>
          <a:p>
            <a:pPr algn="dist"/>
            <a:r>
              <a:rPr lang="en-US" altLang="zh-CN" sz="1100" dirty="0">
                <a:solidFill>
                  <a:schemeClr val="bg1">
                    <a:alpha val="14000"/>
                  </a:schemeClr>
                </a:solidFill>
                <a:latin typeface="Microsoft YaHei" panose="020B0503020204020204" pitchFamily="34" charset="-122"/>
                <a:ea typeface="Microsoft YaHei" panose="020B0503020204020204" pitchFamily="34" charset="-122"/>
                <a:cs typeface="Arial" panose="020B0604020202090204" pitchFamily="34" charset="0"/>
              </a:rPr>
              <a:t>BEIJING NORMAL UNIVERSITY</a:t>
            </a:r>
            <a:endParaRPr lang="zh-CN" altLang="en-US" sz="1100" dirty="0">
              <a:solidFill>
                <a:schemeClr val="bg1">
                  <a:alpha val="14000"/>
                </a:schemeClr>
              </a:solidFill>
              <a:latin typeface="Microsoft YaHei" panose="020B0503020204020204" pitchFamily="34" charset="-122"/>
              <a:ea typeface="Microsoft YaHei" panose="020B0503020204020204" pitchFamily="34" charset="-122"/>
              <a:cs typeface="Arial" panose="020B0604020202090204" pitchFamily="34" charset="0"/>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0161" y="543981"/>
            <a:ext cx="2351964" cy="586319"/>
          </a:xfrm>
          <a:prstGeom prst="rect">
            <a:avLst/>
          </a:prstGeom>
        </p:spPr>
      </p:pic>
      <p:cxnSp>
        <p:nvCxnSpPr>
          <p:cNvPr id="14" name="直接连接符 13"/>
          <p:cNvCxnSpPr/>
          <p:nvPr/>
        </p:nvCxnSpPr>
        <p:spPr>
          <a:xfrm>
            <a:off x="1241439" y="4559111"/>
            <a:ext cx="7521561" cy="0"/>
          </a:xfrm>
          <a:prstGeom prst="line">
            <a:avLst/>
          </a:prstGeom>
          <a:ln w="12700" cmpd="sng">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en-US" altLang="zh-CN" dirty="0">
                <a:latin typeface="Microsoft YaHei" panose="020B0503020204020204" pitchFamily="34" charset="-122"/>
                <a:ea typeface="Microsoft YaHei" panose="020B0503020204020204" pitchFamily="34" charset="-122"/>
              </a:rPr>
              <a:t>word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embeddings</a:t>
            </a:r>
            <a:r>
              <a:rPr lang="zh-CN" altLang="en-US" dirty="0">
                <a:latin typeface="Microsoft YaHei" panose="020B0503020204020204" pitchFamily="34" charset="-122"/>
                <a:ea typeface="Microsoft YaHei" panose="020B0503020204020204" pitchFamily="34" charset="-122"/>
              </a:rPr>
              <a:t>（词嵌入表示）的衍生</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FEAB8F44-94A6-18FA-0DFF-742BED817050}"/>
              </a:ext>
            </a:extLst>
          </p:cNvPr>
          <p:cNvSpPr/>
          <p:nvPr/>
        </p:nvSpPr>
        <p:spPr>
          <a:xfrm>
            <a:off x="1539631" y="3672590"/>
            <a:ext cx="2822507" cy="1707326"/>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a:extLst>
              <a:ext uri="{FF2B5EF4-FFF2-40B4-BE49-F238E27FC236}">
                <a16:creationId xmlns:a16="http://schemas.microsoft.com/office/drawing/2014/main" id="{B088C4A5-41D3-F510-6194-B57FF6EB5F0F}"/>
              </a:ext>
            </a:extLst>
          </p:cNvPr>
          <p:cNvCxnSpPr/>
          <p:nvPr/>
        </p:nvCxnSpPr>
        <p:spPr>
          <a:xfrm>
            <a:off x="1738859" y="365760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4E52954B-42A0-A73D-49D2-D94A0BBAA2BF}"/>
              </a:ext>
            </a:extLst>
          </p:cNvPr>
          <p:cNvCxnSpPr/>
          <p:nvPr/>
        </p:nvCxnSpPr>
        <p:spPr>
          <a:xfrm>
            <a:off x="1936230" y="365760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F3F71BFD-09F7-6DAD-3D46-DDBF61C0C301}"/>
              </a:ext>
            </a:extLst>
          </p:cNvPr>
          <p:cNvCxnSpPr/>
          <p:nvPr/>
        </p:nvCxnSpPr>
        <p:spPr>
          <a:xfrm>
            <a:off x="2131101" y="365760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8658A581-9E6D-04A0-021E-397A8A81889B}"/>
              </a:ext>
            </a:extLst>
          </p:cNvPr>
          <p:cNvCxnSpPr/>
          <p:nvPr/>
        </p:nvCxnSpPr>
        <p:spPr>
          <a:xfrm>
            <a:off x="2325974" y="365760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B8665942-D767-CFDF-F9AF-2FF5A57D6289}"/>
              </a:ext>
            </a:extLst>
          </p:cNvPr>
          <p:cNvCxnSpPr/>
          <p:nvPr/>
        </p:nvCxnSpPr>
        <p:spPr>
          <a:xfrm>
            <a:off x="2535836"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D517E260-3221-5B8E-3B07-5E2A7E806E8F}"/>
              </a:ext>
            </a:extLst>
          </p:cNvPr>
          <p:cNvCxnSpPr/>
          <p:nvPr/>
        </p:nvCxnSpPr>
        <p:spPr>
          <a:xfrm>
            <a:off x="2733207"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11EF6AF1-DAF1-1C96-4B77-16C32E81F4D4}"/>
              </a:ext>
            </a:extLst>
          </p:cNvPr>
          <p:cNvCxnSpPr/>
          <p:nvPr/>
        </p:nvCxnSpPr>
        <p:spPr>
          <a:xfrm>
            <a:off x="2928078"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3367B982-2949-69F4-4669-7B905243B34B}"/>
              </a:ext>
            </a:extLst>
          </p:cNvPr>
          <p:cNvCxnSpPr/>
          <p:nvPr/>
        </p:nvCxnSpPr>
        <p:spPr>
          <a:xfrm>
            <a:off x="3122951"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A722D39B-7586-FFAB-371D-1D2471810069}"/>
              </a:ext>
            </a:extLst>
          </p:cNvPr>
          <p:cNvCxnSpPr/>
          <p:nvPr/>
        </p:nvCxnSpPr>
        <p:spPr>
          <a:xfrm>
            <a:off x="3585148"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9E4ED450-21B0-0DC3-2610-1ADE5C25D4ED}"/>
              </a:ext>
            </a:extLst>
          </p:cNvPr>
          <p:cNvCxnSpPr/>
          <p:nvPr/>
        </p:nvCxnSpPr>
        <p:spPr>
          <a:xfrm>
            <a:off x="3782519"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9CC0E49F-7BE4-239E-B9BE-7E664757C021}"/>
              </a:ext>
            </a:extLst>
          </p:cNvPr>
          <p:cNvCxnSpPr/>
          <p:nvPr/>
        </p:nvCxnSpPr>
        <p:spPr>
          <a:xfrm>
            <a:off x="3977390" y="3672590"/>
            <a:ext cx="0" cy="1722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B6B1FBF5-F9B2-5EF9-E1EB-702E23D3856C}"/>
              </a:ext>
            </a:extLst>
          </p:cNvPr>
          <p:cNvCxnSpPr/>
          <p:nvPr/>
        </p:nvCxnSpPr>
        <p:spPr>
          <a:xfrm>
            <a:off x="4172263" y="3672590"/>
            <a:ext cx="0" cy="17223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145FF51-B84D-F162-0190-225591547EE5}"/>
              </a:ext>
            </a:extLst>
          </p:cNvPr>
          <p:cNvSpPr txBox="1"/>
          <p:nvPr/>
        </p:nvSpPr>
        <p:spPr>
          <a:xfrm>
            <a:off x="2360951" y="5592959"/>
            <a:ext cx="1259174" cy="480646"/>
          </a:xfrm>
          <a:prstGeom prst="rect">
            <a:avLst/>
          </a:prstGeom>
          <a:noFill/>
        </p:spPr>
        <p:txBody>
          <a:bodyPr wrap="square" lIns="0" tIns="0" rIns="0" bIns="0" rtlCol="0">
            <a:spAutoFit/>
          </a:bodyPr>
          <a:lstStyle/>
          <a:p>
            <a:pPr algn="l">
              <a:lnSpc>
                <a:spcPct val="120000"/>
              </a:lnSpc>
            </a:pPr>
            <a:r>
              <a:rPr kumimoji="1" lang="en-US" altLang="zh-CN" sz="2800" spc="300" dirty="0">
                <a:solidFill>
                  <a:schemeClr val="accent1"/>
                </a:solidFill>
                <a:latin typeface="+mn-ea"/>
              </a:rPr>
              <a:t>N</a:t>
            </a:r>
            <a:r>
              <a:rPr kumimoji="1" lang="zh-CN" altLang="en-US" sz="2800" spc="300" dirty="0">
                <a:solidFill>
                  <a:schemeClr val="accent1"/>
                </a:solidFill>
                <a:latin typeface="+mn-ea"/>
              </a:rPr>
              <a:t>个词</a:t>
            </a:r>
          </a:p>
        </p:txBody>
      </p:sp>
      <p:sp>
        <p:nvSpPr>
          <p:cNvPr id="21" name="文本框 20">
            <a:extLst>
              <a:ext uri="{FF2B5EF4-FFF2-40B4-BE49-F238E27FC236}">
                <a16:creationId xmlns:a16="http://schemas.microsoft.com/office/drawing/2014/main" id="{426F8AF0-29D9-74CA-2F88-49448BD5B3BE}"/>
              </a:ext>
            </a:extLst>
          </p:cNvPr>
          <p:cNvSpPr txBox="1"/>
          <p:nvPr/>
        </p:nvSpPr>
        <p:spPr>
          <a:xfrm>
            <a:off x="493746" y="4282155"/>
            <a:ext cx="1259174" cy="473206"/>
          </a:xfrm>
          <a:prstGeom prst="rect">
            <a:avLst/>
          </a:prstGeom>
          <a:noFill/>
        </p:spPr>
        <p:txBody>
          <a:bodyPr wrap="square" lIns="0" tIns="0" rIns="0" bIns="0" rtlCol="0">
            <a:spAutoFit/>
          </a:bodyPr>
          <a:lstStyle/>
          <a:p>
            <a:pPr algn="l">
              <a:lnSpc>
                <a:spcPct val="120000"/>
              </a:lnSpc>
            </a:pPr>
            <a:r>
              <a:rPr kumimoji="1" lang="en-US" altLang="zh-CN" sz="2800" spc="300" dirty="0">
                <a:solidFill>
                  <a:schemeClr val="accent1"/>
                </a:solidFill>
                <a:latin typeface="+mn-ea"/>
              </a:rPr>
              <a:t>K</a:t>
            </a:r>
            <a:r>
              <a:rPr kumimoji="1" lang="zh-CN" altLang="en-US" sz="2800" spc="300" dirty="0">
                <a:solidFill>
                  <a:schemeClr val="accent1"/>
                </a:solidFill>
                <a:latin typeface="+mn-ea"/>
              </a:rPr>
              <a:t>维</a:t>
            </a:r>
          </a:p>
        </p:txBody>
      </p:sp>
      <p:sp>
        <p:nvSpPr>
          <p:cNvPr id="22" name="矩形 21">
            <a:extLst>
              <a:ext uri="{FF2B5EF4-FFF2-40B4-BE49-F238E27FC236}">
                <a16:creationId xmlns:a16="http://schemas.microsoft.com/office/drawing/2014/main" id="{E4C357AC-0668-DA4B-1B3D-7F96AB2DC208}"/>
              </a:ext>
            </a:extLst>
          </p:cNvPr>
          <p:cNvSpPr/>
          <p:nvPr/>
        </p:nvSpPr>
        <p:spPr>
          <a:xfrm>
            <a:off x="6171064" y="5124010"/>
            <a:ext cx="1658800" cy="243589"/>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9DF11A14-0FC3-C699-16DE-B8083A4A7D73}"/>
              </a:ext>
            </a:extLst>
          </p:cNvPr>
          <p:cNvSpPr/>
          <p:nvPr/>
        </p:nvSpPr>
        <p:spPr>
          <a:xfrm>
            <a:off x="8355085" y="5124009"/>
            <a:ext cx="1658800" cy="243589"/>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FC81FCF1-842E-F544-8386-A7E3448309FC}"/>
              </a:ext>
            </a:extLst>
          </p:cNvPr>
          <p:cNvSpPr txBox="1"/>
          <p:nvPr/>
        </p:nvSpPr>
        <p:spPr>
          <a:xfrm>
            <a:off x="9844659" y="3765536"/>
            <a:ext cx="1718154" cy="473206"/>
          </a:xfrm>
          <a:prstGeom prst="rect">
            <a:avLst/>
          </a:prstGeom>
          <a:noFill/>
        </p:spPr>
        <p:txBody>
          <a:bodyPr wrap="square" lIns="0" tIns="0" rIns="0" bIns="0" rtlCol="0">
            <a:spAutoFit/>
          </a:bodyPr>
          <a:lstStyle/>
          <a:p>
            <a:pPr algn="l">
              <a:lnSpc>
                <a:spcPct val="120000"/>
              </a:lnSpc>
            </a:pPr>
            <a:r>
              <a:rPr kumimoji="1" lang="en-US" altLang="zh-CN" sz="2800" spc="300" dirty="0">
                <a:solidFill>
                  <a:schemeClr val="accent1"/>
                </a:solidFill>
                <a:latin typeface="+mn-ea"/>
              </a:rPr>
              <a:t>2-gram</a:t>
            </a:r>
            <a:endParaRPr kumimoji="1" lang="zh-CN" altLang="en-US" sz="2800" spc="300" dirty="0">
              <a:solidFill>
                <a:schemeClr val="accent1"/>
              </a:solidFill>
              <a:latin typeface="+mn-ea"/>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9765A09-8AC5-E261-0747-A75BAD097F6E}"/>
                  </a:ext>
                </a:extLst>
              </p:cNvPr>
              <p:cNvSpPr/>
              <p:nvPr/>
            </p:nvSpPr>
            <p:spPr>
              <a:xfrm>
                <a:off x="7235441" y="4078863"/>
                <a:ext cx="1658800" cy="664180"/>
              </a:xfrm>
              <a:prstGeom prst="rect">
                <a:avLst/>
              </a:prstGeom>
              <a:solidFill>
                <a:srgbClr val="F0F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4400" b="1" i="1" dirty="0" smtClean="0">
                          <a:solidFill>
                            <a:schemeClr val="tx1"/>
                          </a:solidFill>
                          <a:latin typeface="Cambria Math" panose="02040503050406030204" pitchFamily="18" charset="0"/>
                        </a:rPr>
                        <m:t>𝒇</m:t>
                      </m:r>
                    </m:oMath>
                  </m:oMathPara>
                </a14:m>
                <a:endParaRPr kumimoji="1" lang="zh-CN" altLang="en-US" sz="4400" b="1" dirty="0">
                  <a:solidFill>
                    <a:schemeClr val="tx1"/>
                  </a:solidFill>
                </a:endParaRPr>
              </a:p>
            </p:txBody>
          </p:sp>
        </mc:Choice>
        <mc:Fallback xmlns="">
          <p:sp>
            <p:nvSpPr>
              <p:cNvPr id="25" name="矩形 24">
                <a:extLst>
                  <a:ext uri="{FF2B5EF4-FFF2-40B4-BE49-F238E27FC236}">
                    <a16:creationId xmlns:a16="http://schemas.microsoft.com/office/drawing/2014/main" id="{A9765A09-8AC5-E261-0747-A75BAD097F6E}"/>
                  </a:ext>
                </a:extLst>
              </p:cNvPr>
              <p:cNvSpPr>
                <a:spLocks noRot="1" noChangeAspect="1" noMove="1" noResize="1" noEditPoints="1" noAdjustHandles="1" noChangeArrowheads="1" noChangeShapeType="1" noTextEdit="1"/>
              </p:cNvSpPr>
              <p:nvPr/>
            </p:nvSpPr>
            <p:spPr>
              <a:xfrm>
                <a:off x="7235441" y="4078863"/>
                <a:ext cx="1658800" cy="664180"/>
              </a:xfrm>
              <a:prstGeom prst="rect">
                <a:avLst/>
              </a:prstGeom>
              <a:blipFill>
                <a:blip r:embed="rId3"/>
                <a:stretch>
                  <a:fillRect b="-38889"/>
                </a:stretch>
              </a:blipFill>
              <a:ln>
                <a:solidFill>
                  <a:schemeClr val="bg1">
                    <a:lumMod val="50000"/>
                  </a:schemeClr>
                </a:solidFill>
              </a:ln>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2EBA71B8-FCC8-0D90-B171-4D29B6529829}"/>
              </a:ext>
            </a:extLst>
          </p:cNvPr>
          <p:cNvCxnSpPr>
            <a:stCxn id="22" idx="0"/>
            <a:endCxn id="25" idx="2"/>
          </p:cNvCxnSpPr>
          <p:nvPr/>
        </p:nvCxnSpPr>
        <p:spPr>
          <a:xfrm flipV="1">
            <a:off x="7000464" y="4743043"/>
            <a:ext cx="1064377" cy="38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43DA3567-9CC0-A75C-E3AB-A7A109D7BD0A}"/>
              </a:ext>
            </a:extLst>
          </p:cNvPr>
          <p:cNvCxnSpPr>
            <a:cxnSpLocks/>
            <a:stCxn id="23" idx="0"/>
            <a:endCxn id="25" idx="2"/>
          </p:cNvCxnSpPr>
          <p:nvPr/>
        </p:nvCxnSpPr>
        <p:spPr>
          <a:xfrm flipH="1" flipV="1">
            <a:off x="8064841" y="4743043"/>
            <a:ext cx="1119644" cy="38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2624D670-40B1-AC4A-F01B-175BD427EAA8}"/>
              </a:ext>
            </a:extLst>
          </p:cNvPr>
          <p:cNvCxnSpPr>
            <a:cxnSpLocks/>
            <a:stCxn id="25" idx="0"/>
          </p:cNvCxnSpPr>
          <p:nvPr/>
        </p:nvCxnSpPr>
        <p:spPr>
          <a:xfrm flipV="1">
            <a:off x="8064841" y="3797648"/>
            <a:ext cx="0" cy="281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859E20D3-C72A-F1EE-2754-663C0EFFD000}"/>
              </a:ext>
            </a:extLst>
          </p:cNvPr>
          <p:cNvSpPr/>
          <p:nvPr/>
        </p:nvSpPr>
        <p:spPr>
          <a:xfrm>
            <a:off x="6653609" y="3521970"/>
            <a:ext cx="2822463" cy="27677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5CBE2C0B-2599-A212-A7FE-57D6EC71CF29}"/>
              </a:ext>
            </a:extLst>
          </p:cNvPr>
          <p:cNvSpPr txBox="1"/>
          <p:nvPr/>
        </p:nvSpPr>
        <p:spPr>
          <a:xfrm>
            <a:off x="7019281" y="2953277"/>
            <a:ext cx="2165204" cy="473206"/>
          </a:xfrm>
          <a:prstGeom prst="rect">
            <a:avLst/>
          </a:prstGeom>
          <a:noFill/>
        </p:spPr>
        <p:txBody>
          <a:bodyPr wrap="square" lIns="0" tIns="0" rIns="0" bIns="0" rtlCol="0">
            <a:spAutoFit/>
          </a:bodyPr>
          <a:lstStyle/>
          <a:p>
            <a:pPr algn="l">
              <a:lnSpc>
                <a:spcPct val="120000"/>
              </a:lnSpc>
            </a:pPr>
            <a:r>
              <a:rPr kumimoji="1" lang="en-US" altLang="zh-CN" sz="2800" spc="300" dirty="0">
                <a:solidFill>
                  <a:schemeClr val="accent1"/>
                </a:solidFill>
                <a:latin typeface="+mn-ea"/>
              </a:rPr>
              <a:t>N</a:t>
            </a:r>
            <a:r>
              <a:rPr kumimoji="1" lang="zh-CN" altLang="en-US" sz="2800" spc="300" dirty="0">
                <a:solidFill>
                  <a:schemeClr val="accent1"/>
                </a:solidFill>
                <a:latin typeface="+mn-ea"/>
              </a:rPr>
              <a:t>维概率值</a:t>
            </a:r>
          </a:p>
        </p:txBody>
      </p:sp>
      <p:sp>
        <p:nvSpPr>
          <p:cNvPr id="7" name="矩形 6">
            <a:extLst>
              <a:ext uri="{FF2B5EF4-FFF2-40B4-BE49-F238E27FC236}">
                <a16:creationId xmlns:a16="http://schemas.microsoft.com/office/drawing/2014/main" id="{DB32C0DB-3383-A3A0-61DB-BD018FCF4E8F}"/>
              </a:ext>
            </a:extLst>
          </p:cNvPr>
          <p:cNvSpPr/>
          <p:nvPr/>
        </p:nvSpPr>
        <p:spPr>
          <a:xfrm>
            <a:off x="6151896" y="5551503"/>
            <a:ext cx="1734770" cy="369332"/>
          </a:xfrm>
          <a:prstGeom prst="rect">
            <a:avLst/>
          </a:prstGeom>
        </p:spPr>
        <p:txBody>
          <a:bodyPr wrap="none">
            <a:spAutoFit/>
          </a:bodyPr>
          <a:lstStyle/>
          <a:p>
            <a:r>
              <a:rPr kumimoji="1" lang="zh-CN" altLang="en-US" spc="300" dirty="0">
                <a:solidFill>
                  <a:schemeClr val="accent1"/>
                </a:solidFill>
                <a:latin typeface="+mn-ea"/>
              </a:rPr>
              <a:t>词</a:t>
            </a:r>
            <a:r>
              <a:rPr kumimoji="1" lang="en-US" altLang="zh-CN" spc="300" dirty="0">
                <a:solidFill>
                  <a:schemeClr val="accent1"/>
                </a:solidFill>
                <a:latin typeface="+mn-ea"/>
              </a:rPr>
              <a:t>-1</a:t>
            </a:r>
            <a:r>
              <a:rPr kumimoji="1" lang="zh-CN" altLang="en-US" spc="300" dirty="0">
                <a:solidFill>
                  <a:schemeClr val="accent1"/>
                </a:solidFill>
                <a:latin typeface="+mn-ea"/>
              </a:rPr>
              <a:t> </a:t>
            </a:r>
            <a:r>
              <a:rPr kumimoji="1" lang="en-US" altLang="zh-CN" spc="300" dirty="0">
                <a:solidFill>
                  <a:schemeClr val="accent1"/>
                </a:solidFill>
                <a:latin typeface="+mn-ea"/>
              </a:rPr>
              <a:t>K-dim</a:t>
            </a:r>
            <a:endParaRPr lang="zh-CN" altLang="en-US" dirty="0"/>
          </a:p>
        </p:txBody>
      </p:sp>
      <p:sp>
        <p:nvSpPr>
          <p:cNvPr id="31" name="矩形 30">
            <a:extLst>
              <a:ext uri="{FF2B5EF4-FFF2-40B4-BE49-F238E27FC236}">
                <a16:creationId xmlns:a16="http://schemas.microsoft.com/office/drawing/2014/main" id="{37BBA1EB-F7FD-628E-B227-6AFACF97F352}"/>
              </a:ext>
            </a:extLst>
          </p:cNvPr>
          <p:cNvSpPr/>
          <p:nvPr/>
        </p:nvSpPr>
        <p:spPr>
          <a:xfrm>
            <a:off x="8420347" y="5551503"/>
            <a:ext cx="1734770" cy="369332"/>
          </a:xfrm>
          <a:prstGeom prst="rect">
            <a:avLst/>
          </a:prstGeom>
        </p:spPr>
        <p:txBody>
          <a:bodyPr wrap="none">
            <a:spAutoFit/>
          </a:bodyPr>
          <a:lstStyle/>
          <a:p>
            <a:r>
              <a:rPr kumimoji="1" lang="zh-CN" altLang="en-US" spc="300" dirty="0">
                <a:solidFill>
                  <a:schemeClr val="accent1"/>
                </a:solidFill>
                <a:latin typeface="+mn-ea"/>
              </a:rPr>
              <a:t>词</a:t>
            </a:r>
            <a:r>
              <a:rPr kumimoji="1" lang="en-US" altLang="zh-CN" spc="300" dirty="0">
                <a:solidFill>
                  <a:schemeClr val="accent1"/>
                </a:solidFill>
                <a:latin typeface="+mn-ea"/>
              </a:rPr>
              <a:t>-2</a:t>
            </a:r>
            <a:r>
              <a:rPr kumimoji="1" lang="zh-CN" altLang="en-US" spc="300" dirty="0">
                <a:solidFill>
                  <a:schemeClr val="accent1"/>
                </a:solidFill>
                <a:latin typeface="+mn-ea"/>
              </a:rPr>
              <a:t> </a:t>
            </a:r>
            <a:r>
              <a:rPr kumimoji="1" lang="en-US" altLang="zh-CN" spc="300" dirty="0">
                <a:solidFill>
                  <a:schemeClr val="accent1"/>
                </a:solidFill>
                <a:latin typeface="+mn-ea"/>
              </a:rPr>
              <a:t>K-dim</a:t>
            </a:r>
            <a:endParaRPr lang="zh-CN" altLang="en-US" dirty="0"/>
          </a:p>
        </p:txBody>
      </p:sp>
    </p:spTree>
    <p:extLst>
      <p:ext uri="{BB962C8B-B14F-4D97-AF65-F5344CB8AC3E}">
        <p14:creationId xmlns:p14="http://schemas.microsoft.com/office/powerpoint/2010/main" val="15465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7"/>
                <a:ext cx="9100038" cy="3978449"/>
              </a:xfrm>
            </p:spPr>
            <p:txBody>
              <a:bodyPr>
                <a:normAutofit/>
              </a:bodyPr>
              <a:lstStyle/>
              <a:p>
                <a:pPr marL="0" indent="0">
                  <a:buNone/>
                </a:pPr>
                <a:r>
                  <a:rPr lang="zh-CN" altLang="en-US" dirty="0">
                    <a:latin typeface="Microsoft YaHei" panose="020B0503020204020204" pitchFamily="34" charset="-122"/>
                    <a:ea typeface="Microsoft YaHei" panose="020B0503020204020204" pitchFamily="34" charset="-122"/>
                  </a:rPr>
                  <a:t>为了根据已知的语料库，得到</a:t>
                </a:r>
                <a:r>
                  <a:rPr lang="en-US" altLang="zh-CN" dirty="0">
                    <a:latin typeface="Microsoft YaHei" panose="020B0503020204020204" pitchFamily="34" charset="-122"/>
                    <a:ea typeface="Microsoft YaHei" panose="020B0503020204020204" pitchFamily="34" charset="-122"/>
                  </a:rPr>
                  <a:t>word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embeddings</a:t>
                </a:r>
              </a:p>
              <a:p>
                <a:pPr marL="0" indent="0">
                  <a:buNone/>
                </a:pPr>
                <a:r>
                  <a:rPr lang="zh-CN" altLang="en-US" dirty="0">
                    <a:latin typeface="Microsoft YaHei" panose="020B0503020204020204" pitchFamily="34" charset="-122"/>
                    <a:ea typeface="Microsoft YaHei" panose="020B0503020204020204" pitchFamily="34" charset="-122"/>
                  </a:rPr>
                  <a:t>可以看做</a:t>
                </a:r>
                <a:r>
                  <a:rPr lang="zh-CN" altLang="en-US" dirty="0">
                    <a:solidFill>
                      <a:srgbClr val="C00000"/>
                    </a:solidFill>
                    <a:latin typeface="Microsoft YaHei" panose="020B0503020204020204" pitchFamily="34" charset="-122"/>
                    <a:ea typeface="Microsoft YaHei" panose="020B0503020204020204" pitchFamily="34" charset="-122"/>
                  </a:rPr>
                  <a:t>单类归类问题</a:t>
                </a:r>
                <a:endParaRPr lang="en-US" altLang="zh-CN"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ea typeface="Microsoft YaHei" panose="020B0503020204020204" pitchFamily="34" charset="-122"/>
                            </a:rPr>
                          </m:ctrlPr>
                        </m:dPr>
                        <m:e>
                          <m:r>
                            <a:rPr lang="en-US" altLang="zh-CN" b="0" i="1" smtClean="0">
                              <a:latin typeface="Cambria Math" panose="02040503050406030204" pitchFamily="18" charset="0"/>
                              <a:ea typeface="Microsoft YaHei" panose="020B0503020204020204" pitchFamily="34" charset="-122"/>
                            </a:rPr>
                            <m:t>𝑋</m:t>
                          </m:r>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𝑈</m:t>
                          </m:r>
                          <m:r>
                            <a:rPr lang="en-US" altLang="zh-CN" b="0" i="1" smtClean="0">
                              <a:latin typeface="Cambria Math" panose="02040503050406030204" pitchFamily="18" charset="0"/>
                              <a:ea typeface="Microsoft YaHei" panose="020B0503020204020204" pitchFamily="34" charset="-122"/>
                            </a:rPr>
                            <m:t>,</m:t>
                          </m:r>
                          <m:bar>
                            <m:barPr>
                              <m:ctrlPr>
                                <a:rPr lang="zh-CN" altLang="en-US" i="1" smtClean="0">
                                  <a:solidFill>
                                    <a:schemeClr val="tx1"/>
                                  </a:solidFill>
                                  <a:latin typeface="Cambria Math" panose="02040503050406030204" pitchFamily="18" charset="0"/>
                                  <a:ea typeface="Microsoft YaHei" panose="020B0503020204020204" pitchFamily="34" charset="-122"/>
                                </a:rPr>
                              </m:ctrlPr>
                            </m:barPr>
                            <m:e>
                              <m:r>
                                <a:rPr lang="en-US" altLang="zh-CN" b="0" i="1" smtClean="0">
                                  <a:solidFill>
                                    <a:schemeClr val="tx1"/>
                                  </a:solidFill>
                                  <a:latin typeface="Cambria Math" panose="02040503050406030204" pitchFamily="18" charset="0"/>
                                  <a:ea typeface="Microsoft YaHei" panose="020B0503020204020204" pitchFamily="34" charset="-122"/>
                                </a:rPr>
                                <m:t>𝑋</m:t>
                              </m:r>
                            </m:e>
                          </m:bar>
                          <m:r>
                            <a:rPr lang="en-US" altLang="zh-CN" b="0" i="1" smtClean="0">
                              <a:solidFill>
                                <a:schemeClr val="tx1"/>
                              </a:solidFill>
                              <a:latin typeface="Cambria Math" panose="02040503050406030204" pitchFamily="18" charset="0"/>
                              <a:ea typeface="Microsoft YaHei" panose="020B0503020204020204" pitchFamily="34" charset="-122"/>
                            </a:rPr>
                            <m:t>,</m:t>
                          </m:r>
                          <m:r>
                            <m:rPr>
                              <m:sty m:val="p"/>
                            </m:rPr>
                            <a:rPr lang="en-US" altLang="zh-CN" b="0" i="0" smtClean="0">
                              <a:solidFill>
                                <a:schemeClr val="tx1"/>
                              </a:solidFill>
                              <a:latin typeface="Cambria Math" panose="02040503050406030204" pitchFamily="18" charset="0"/>
                              <a:ea typeface="Microsoft YaHei" panose="020B0503020204020204" pitchFamily="34" charset="-122"/>
                            </a:rPr>
                            <m:t>Si</m:t>
                          </m:r>
                          <m:sSub>
                            <m:sSubPr>
                              <m:ctrlPr>
                                <a:rPr lang="en-US" altLang="zh-CN" b="0" i="1" smtClean="0">
                                  <a:solidFill>
                                    <a:schemeClr val="tx1"/>
                                  </a:solidFill>
                                  <a:latin typeface="Cambria Math" panose="02040503050406030204" pitchFamily="18" charset="0"/>
                                  <a:ea typeface="Microsoft YaHei" panose="020B0503020204020204" pitchFamily="34" charset="-122"/>
                                </a:rPr>
                              </m:ctrlPr>
                            </m:sSubPr>
                            <m:e>
                              <m:r>
                                <m:rPr>
                                  <m:sty m:val="p"/>
                                </m:rPr>
                                <a:rPr lang="en-US" altLang="zh-CN" b="0" i="0" smtClean="0">
                                  <a:solidFill>
                                    <a:schemeClr val="tx1"/>
                                  </a:solidFill>
                                  <a:latin typeface="Cambria Math" panose="02040503050406030204" pitchFamily="18" charset="0"/>
                                  <a:ea typeface="Microsoft YaHei" panose="020B0503020204020204" pitchFamily="34" charset="-122"/>
                                </a:rPr>
                                <m:t>m</m:t>
                              </m:r>
                            </m:e>
                            <m:sub>
                              <m:r>
                                <m:rPr>
                                  <m:sty m:val="p"/>
                                </m:rPr>
                                <a:rPr lang="en-US" altLang="zh-CN" b="0" i="0" smtClean="0">
                                  <a:solidFill>
                                    <a:schemeClr val="tx1"/>
                                  </a:solidFill>
                                  <a:latin typeface="Cambria Math" panose="02040503050406030204" pitchFamily="18" charset="0"/>
                                  <a:ea typeface="Microsoft YaHei" panose="020B0503020204020204" pitchFamily="34" charset="-122"/>
                                </a:rPr>
                                <m:t>X</m:t>
                              </m:r>
                            </m:sub>
                          </m:sSub>
                        </m:e>
                      </m:d>
                      <m:r>
                        <a:rPr lang="en-US" altLang="zh-CN" b="0" i="0" smtClean="0">
                          <a:latin typeface="Cambria Math" panose="02040503050406030204" pitchFamily="18" charset="0"/>
                          <a:ea typeface="Microsoft YaHei" panose="020B0503020204020204" pitchFamily="34" charset="-122"/>
                        </a:rPr>
                        <m:t>,</m:t>
                      </m:r>
                      <m:r>
                        <a:rPr lang="en-US" altLang="zh-CN" i="1">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𝑌</m:t>
                      </m:r>
                      <m:r>
                        <a:rPr lang="en-US" altLang="zh-CN" i="1">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𝑉</m:t>
                      </m:r>
                      <m:r>
                        <a:rPr lang="en-US" altLang="zh-CN" i="1">
                          <a:latin typeface="Cambria Math" panose="02040503050406030204" pitchFamily="18" charset="0"/>
                          <a:ea typeface="Microsoft YaHei" panose="020B0503020204020204" pitchFamily="34" charset="-122"/>
                        </a:rPr>
                        <m:t>,</m:t>
                      </m:r>
                      <m:bar>
                        <m:barPr>
                          <m:ctrlPr>
                            <a:rPr lang="zh-CN" altLang="en-US" i="1">
                              <a:latin typeface="Cambria Math" panose="02040503050406030204" pitchFamily="18" charset="0"/>
                              <a:ea typeface="Microsoft YaHei" panose="020B0503020204020204" pitchFamily="34" charset="-122"/>
                            </a:rPr>
                          </m:ctrlPr>
                        </m:barPr>
                        <m:e>
                          <m:r>
                            <a:rPr lang="en-US" altLang="zh-CN" b="0" i="1" smtClean="0">
                              <a:latin typeface="Cambria Math" panose="02040503050406030204" pitchFamily="18" charset="0"/>
                              <a:ea typeface="Microsoft YaHei" panose="020B0503020204020204" pitchFamily="34" charset="-122"/>
                            </a:rPr>
                            <m:t>𝑌</m:t>
                          </m:r>
                        </m:e>
                      </m:bar>
                      <m:r>
                        <a:rPr lang="en-US" altLang="zh-CN" i="1">
                          <a:latin typeface="Cambria Math" panose="02040503050406030204" pitchFamily="18" charset="0"/>
                          <a:ea typeface="Microsoft YaHei" panose="020B0503020204020204" pitchFamily="34" charset="-122"/>
                        </a:rPr>
                        <m:t>,</m:t>
                      </m:r>
                      <m:r>
                        <m:rPr>
                          <m:sty m:val="p"/>
                        </m:rPr>
                        <a:rPr lang="en-US" altLang="zh-CN">
                          <a:latin typeface="Cambria Math" panose="02040503050406030204" pitchFamily="18" charset="0"/>
                          <a:ea typeface="Microsoft YaHei" panose="020B0503020204020204" pitchFamily="34" charset="-122"/>
                        </a:rPr>
                        <m:t>Si</m:t>
                      </m:r>
                      <m:sSub>
                        <m:sSubPr>
                          <m:ctrlPr>
                            <a:rPr lang="en-US" altLang="zh-CN" i="1">
                              <a:latin typeface="Cambria Math" panose="02040503050406030204" pitchFamily="18" charset="0"/>
                              <a:ea typeface="Microsoft YaHei" panose="020B0503020204020204" pitchFamily="34" charset="-122"/>
                            </a:rPr>
                          </m:ctrlPr>
                        </m:sSubPr>
                        <m:e>
                          <m:r>
                            <m:rPr>
                              <m:sty m:val="p"/>
                            </m:rPr>
                            <a:rPr lang="en-US" altLang="zh-CN">
                              <a:latin typeface="Cambria Math" panose="02040503050406030204" pitchFamily="18" charset="0"/>
                              <a:ea typeface="Microsoft YaHei" panose="020B0503020204020204" pitchFamily="34" charset="-122"/>
                            </a:rPr>
                            <m:t>m</m:t>
                          </m:r>
                        </m:e>
                        <m:sub>
                          <m:r>
                            <m:rPr>
                              <m:sty m:val="p"/>
                            </m:rPr>
                            <a:rPr lang="en-US" altLang="zh-CN" b="0" i="0" smtClean="0">
                              <a:latin typeface="Cambria Math" panose="02040503050406030204" pitchFamily="18" charset="0"/>
                              <a:ea typeface="Microsoft YaHei" panose="020B0503020204020204" pitchFamily="34" charset="-122"/>
                            </a:rPr>
                            <m:t>Y</m:t>
                          </m:r>
                        </m:sub>
                      </m:sSub>
                      <m:r>
                        <a:rPr lang="en-US" altLang="zh-CN" i="1">
                          <a:latin typeface="Cambria Math" panose="02040503050406030204" pitchFamily="18" charset="0"/>
                          <a:ea typeface="Microsoft YaHei" panose="020B0503020204020204" pitchFamily="34" charset="-122"/>
                        </a:rPr>
                        <m:t>)</m:t>
                      </m:r>
                    </m:oMath>
                  </m:oMathPara>
                </a14:m>
                <a:endParaRPr lang="en-US" altLang="zh-CN" dirty="0">
                  <a:latin typeface="Microsoft YaHei" panose="020B0503020204020204" pitchFamily="34" charset="-122"/>
                  <a:ea typeface="Microsoft YaHei" panose="020B0503020204020204" pitchFamily="34" charset="-122"/>
                </a:endParaRPr>
              </a:p>
              <a:p>
                <a:pPr>
                  <a:buFontTx/>
                  <a:buChar char="-"/>
                </a:pPr>
                <a:r>
                  <a:rPr lang="zh-CN" altLang="en-US" dirty="0">
                    <a:latin typeface="Microsoft YaHei" panose="020B0503020204020204" pitchFamily="34" charset="-122"/>
                    <a:ea typeface="Microsoft YaHei" panose="020B0503020204020204" pitchFamily="34" charset="-122"/>
                  </a:rPr>
                  <a:t>单类问题不考虑</a:t>
                </a:r>
                <a14:m>
                  <m:oMath xmlns:m="http://schemas.openxmlformats.org/officeDocument/2006/math">
                    <m:r>
                      <a:rPr lang="en-US" altLang="zh-CN" i="1">
                        <a:latin typeface="Cambria Math" panose="02040503050406030204" pitchFamily="18" charset="0"/>
                        <a:ea typeface="Microsoft YaHei" panose="020B0503020204020204" pitchFamily="34" charset="-122"/>
                      </a:rPr>
                      <m:t>𝑈</m:t>
                    </m:r>
                    <m:r>
                      <a:rPr lang="en-US" altLang="zh-CN" b="0" i="1" smtClean="0">
                        <a:latin typeface="Cambria Math" panose="02040503050406030204" pitchFamily="18" charset="0"/>
                        <a:ea typeface="Microsoft YaHei" panose="020B0503020204020204" pitchFamily="34" charset="-122"/>
                      </a:rPr>
                      <m:t>, </m:t>
                    </m:r>
                    <m:r>
                      <a:rPr lang="en-US" altLang="zh-CN" i="1">
                        <a:latin typeface="Cambria Math" panose="02040503050406030204" pitchFamily="18" charset="0"/>
                        <a:ea typeface="Microsoft YaHei" panose="020B0503020204020204" pitchFamily="34" charset="-122"/>
                      </a:rPr>
                      <m:t>𝑉</m:t>
                    </m:r>
                  </m:oMath>
                </a14:m>
                <a:endParaRPr lang="en-US" altLang="zh-CN" dirty="0">
                  <a:latin typeface="Microsoft YaHei" panose="020B0503020204020204" pitchFamily="34" charset="-122"/>
                  <a:ea typeface="Microsoft YaHei" panose="020B0503020204020204" pitchFamily="34" charset="-122"/>
                </a:endParaRPr>
              </a:p>
              <a:p>
                <a:pPr>
                  <a:buFontTx/>
                  <a:buChar char="-"/>
                </a:pPr>
                <a14:m>
                  <m:oMath xmlns:m="http://schemas.openxmlformats.org/officeDocument/2006/math">
                    <m:bar>
                      <m:barPr>
                        <m:ctrlPr>
                          <a:rPr lang="zh-CN" altLang="en-US" i="1">
                            <a:latin typeface="Cambria Math" panose="02040503050406030204" pitchFamily="18" charset="0"/>
                            <a:ea typeface="Microsoft YaHei" panose="020B0503020204020204" pitchFamily="34" charset="-122"/>
                          </a:rPr>
                        </m:ctrlPr>
                      </m:barPr>
                      <m:e>
                        <m:r>
                          <a:rPr lang="en-US" altLang="zh-CN" i="1">
                            <a:latin typeface="Cambria Math" panose="02040503050406030204" pitchFamily="18" charset="0"/>
                            <a:ea typeface="Microsoft YaHei" panose="020B0503020204020204" pitchFamily="34" charset="-122"/>
                          </a:rPr>
                          <m:t>𝑋</m:t>
                        </m:r>
                      </m:e>
                    </m:bar>
                  </m:oMath>
                </a14:m>
                <a:r>
                  <a:rPr lang="zh-CN" altLang="en-US" dirty="0">
                    <a:latin typeface="Microsoft YaHei" panose="020B0503020204020204" pitchFamily="34" charset="-122"/>
                    <a:ea typeface="Microsoft YaHei" panose="020B0503020204020204" pitchFamily="34" charset="-122"/>
                  </a:rPr>
                  <a:t>表示本质的语言模型，但不知道，期待</a:t>
                </a:r>
                <a14:m>
                  <m:oMath xmlns:m="http://schemas.openxmlformats.org/officeDocument/2006/math">
                    <m:bar>
                      <m:barPr>
                        <m:ctrlPr>
                          <a:rPr lang="zh-CN" altLang="en-US" i="1">
                            <a:latin typeface="Cambria Math" panose="02040503050406030204" pitchFamily="18" charset="0"/>
                            <a:ea typeface="Microsoft YaHei" panose="020B0503020204020204" pitchFamily="34" charset="-122"/>
                          </a:rPr>
                        </m:ctrlPr>
                      </m:barPr>
                      <m:e>
                        <m:r>
                          <a:rPr lang="en-US" altLang="zh-CN" i="1">
                            <a:latin typeface="Cambria Math" panose="02040503050406030204" pitchFamily="18" charset="0"/>
                            <a:ea typeface="Microsoft YaHei" panose="020B0503020204020204" pitchFamily="34" charset="-122"/>
                          </a:rPr>
                          <m:t>𝑌</m:t>
                        </m:r>
                      </m:e>
                    </m:bar>
                    <m:r>
                      <a:rPr lang="en-US" altLang="zh-CN" b="0" i="1" smtClean="0">
                        <a:latin typeface="Cambria Math" panose="02040503050406030204" pitchFamily="18" charset="0"/>
                        <a:ea typeface="Microsoft YaHei" panose="020B0503020204020204" pitchFamily="34" charset="-122"/>
                      </a:rPr>
                      <m:t>=</m:t>
                    </m:r>
                    <m:bar>
                      <m:barPr>
                        <m:ctrlPr>
                          <a:rPr lang="zh-CN" altLang="en-US" i="1">
                            <a:latin typeface="Cambria Math" panose="02040503050406030204" pitchFamily="18" charset="0"/>
                            <a:ea typeface="Microsoft YaHei" panose="020B0503020204020204" pitchFamily="34" charset="-122"/>
                          </a:rPr>
                        </m:ctrlPr>
                      </m:barPr>
                      <m:e>
                        <m:r>
                          <a:rPr lang="en-US" altLang="zh-CN" i="1">
                            <a:latin typeface="Cambria Math" panose="02040503050406030204" pitchFamily="18" charset="0"/>
                            <a:ea typeface="Microsoft YaHei" panose="020B0503020204020204" pitchFamily="34" charset="-122"/>
                          </a:rPr>
                          <m:t>𝑋</m:t>
                        </m:r>
                      </m:e>
                    </m:bar>
                  </m:oMath>
                </a14:m>
                <a:endParaRPr lang="en-US" altLang="zh-CN" dirty="0">
                  <a:latin typeface="Microsoft YaHei" panose="020B0503020204020204" pitchFamily="34" charset="-122"/>
                  <a:ea typeface="Microsoft YaHei" panose="020B0503020204020204" pitchFamily="34" charset="-122"/>
                </a:endParaRPr>
              </a:p>
              <a:p>
                <a:pPr>
                  <a:buFontTx/>
                  <a:buChar char="-"/>
                </a:pPr>
                <a14:m>
                  <m:oMath xmlns:m="http://schemas.openxmlformats.org/officeDocument/2006/math">
                    <m:bar>
                      <m:barPr>
                        <m:ctrlPr>
                          <a:rPr lang="zh-CN" altLang="en-US" i="1">
                            <a:latin typeface="Cambria Math" panose="02040503050406030204" pitchFamily="18" charset="0"/>
                            <a:ea typeface="Microsoft YaHei" panose="020B0503020204020204" pitchFamily="34" charset="-122"/>
                          </a:rPr>
                        </m:ctrlPr>
                      </m:barPr>
                      <m:e>
                        <m:r>
                          <a:rPr lang="en-US" altLang="zh-CN" i="1">
                            <a:latin typeface="Cambria Math" panose="02040503050406030204" pitchFamily="18" charset="0"/>
                            <a:ea typeface="Microsoft YaHei" panose="020B0503020204020204" pitchFamily="34" charset="-122"/>
                          </a:rPr>
                          <m:t>𝑌</m:t>
                        </m:r>
                      </m:e>
                    </m:bar>
                  </m:oMath>
                </a14:m>
                <a:r>
                  <a:rPr lang="zh-CN" altLang="en-US" dirty="0">
                    <a:latin typeface="Microsoft YaHei" panose="020B0503020204020204" pitchFamily="34" charset="-122"/>
                    <a:ea typeface="Microsoft YaHei" panose="020B0503020204020204" pitchFamily="34" charset="-122"/>
                  </a:rPr>
                  <a:t>分为两部分：</a:t>
                </a:r>
                <a:r>
                  <a:rPr lang="en-US" altLang="zh-CN" dirty="0">
                    <a:solidFill>
                      <a:srgbClr val="C00000"/>
                    </a:solidFill>
                    <a:latin typeface="Microsoft YaHei" panose="020B0503020204020204" pitchFamily="34" charset="-122"/>
                    <a:ea typeface="Microsoft YaHei" panose="020B0503020204020204" pitchFamily="34" charset="-122"/>
                  </a:rPr>
                  <a:t>word</a:t>
                </a:r>
                <a:r>
                  <a:rPr lang="zh-CN" altLang="en-US" dirty="0">
                    <a:solidFill>
                      <a:srgbClr val="C00000"/>
                    </a:solidFill>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embeddings</a:t>
                </a:r>
                <a:r>
                  <a:rPr lang="zh-CN" altLang="en-US" dirty="0">
                    <a:solidFill>
                      <a:srgbClr val="C00000"/>
                    </a:solidFill>
                    <a:latin typeface="Microsoft YaHei" panose="020B0503020204020204" pitchFamily="34" charset="-122"/>
                    <a:ea typeface="Microsoft YaHei" panose="020B0503020204020204" pitchFamily="34" charset="-122"/>
                  </a:rPr>
                  <a:t>和概率函数</a:t>
                </a:r>
                <a14:m>
                  <m:oMath xmlns:m="http://schemas.openxmlformats.org/officeDocument/2006/math">
                    <m:r>
                      <a:rPr lang="en-US" altLang="zh-CN" i="1" dirty="0" smtClean="0">
                        <a:solidFill>
                          <a:srgbClr val="C00000"/>
                        </a:solidFill>
                        <a:latin typeface="Cambria Math" panose="02040503050406030204" pitchFamily="18" charset="0"/>
                        <a:ea typeface="Microsoft YaHei" panose="020B0503020204020204" pitchFamily="34" charset="-122"/>
                      </a:rPr>
                      <m:t>𝑓</m:t>
                    </m:r>
                  </m:oMath>
                </a14:m>
                <a:endParaRPr lang="en-US" altLang="zh-CN"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7"/>
                <a:ext cx="9100038" cy="3978449"/>
              </a:xfrm>
              <a:blipFill>
                <a:blip r:embed="rId3"/>
                <a:stretch>
                  <a:fillRect l="-2650" t="-1911"/>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0695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7"/>
                <a:ext cx="9100038" cy="3949421"/>
              </a:xfrm>
            </p:spPr>
            <p:txBody>
              <a:bodyPr>
                <a:normAutofit fontScale="85000" lnSpcReduction="20000"/>
              </a:bodyPr>
              <a:lstStyle/>
              <a:p>
                <a:pPr marL="0" indent="0">
                  <a:buNone/>
                </a:pPr>
                <a14:m>
                  <m:oMath xmlns:m="http://schemas.openxmlformats.org/officeDocument/2006/math">
                    <m:bar>
                      <m:barPr>
                        <m:ctrlPr>
                          <a:rPr lang="zh-CN" altLang="en-US" i="1" smtClean="0">
                            <a:latin typeface="Cambria Math" panose="02040503050406030204" pitchFamily="18" charset="0"/>
                            <a:ea typeface="Microsoft YaHei" panose="020B0503020204020204" pitchFamily="34" charset="-122"/>
                          </a:rPr>
                        </m:ctrlPr>
                      </m:barPr>
                      <m:e>
                        <m:r>
                          <a:rPr lang="en-US" altLang="zh-CN" i="1">
                            <a:latin typeface="Cambria Math" panose="02040503050406030204" pitchFamily="18" charset="0"/>
                            <a:ea typeface="Microsoft YaHei" panose="020B0503020204020204" pitchFamily="34" charset="-122"/>
                          </a:rPr>
                          <m:t>𝑌</m:t>
                        </m:r>
                      </m:e>
                    </m:bar>
                  </m:oMath>
                </a14:m>
                <a:r>
                  <a:rPr lang="zh-CN" altLang="en-US" dirty="0">
                    <a:latin typeface="Microsoft YaHei" panose="020B0503020204020204" pitchFamily="34" charset="-122"/>
                    <a:ea typeface="Microsoft YaHei" panose="020B0503020204020204" pitchFamily="34" charset="-122"/>
                  </a:rPr>
                  <a:t>分为两部分：</a:t>
                </a:r>
                <a:r>
                  <a:rPr lang="en-US" altLang="zh-CN" dirty="0">
                    <a:solidFill>
                      <a:srgbClr val="C00000"/>
                    </a:solidFill>
                    <a:latin typeface="Microsoft YaHei" panose="020B0503020204020204" pitchFamily="34" charset="-122"/>
                    <a:ea typeface="Microsoft YaHei" panose="020B0503020204020204" pitchFamily="34" charset="-122"/>
                  </a:rPr>
                  <a:t>word</a:t>
                </a:r>
                <a:r>
                  <a:rPr lang="zh-CN" altLang="en-US" dirty="0">
                    <a:solidFill>
                      <a:srgbClr val="C00000"/>
                    </a:solidFill>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embeddings</a:t>
                </a:r>
                <a:r>
                  <a:rPr lang="zh-CN" altLang="en-US" dirty="0">
                    <a:solidFill>
                      <a:srgbClr val="C00000"/>
                    </a:solidFill>
                    <a:latin typeface="Microsoft YaHei" panose="020B0503020204020204" pitchFamily="34" charset="-122"/>
                    <a:ea typeface="Microsoft YaHei" panose="020B0503020204020204" pitchFamily="34" charset="-122"/>
                  </a:rPr>
                  <a:t>和概率函数</a:t>
                </a:r>
                <a14:m>
                  <m:oMath xmlns:m="http://schemas.openxmlformats.org/officeDocument/2006/math">
                    <m:r>
                      <a:rPr lang="en-US" altLang="zh-CN" i="1" dirty="0">
                        <a:solidFill>
                          <a:srgbClr val="C00000"/>
                        </a:solidFill>
                        <a:latin typeface="Cambria Math" panose="02040503050406030204" pitchFamily="18" charset="0"/>
                        <a:ea typeface="Microsoft YaHei" panose="020B0503020204020204" pitchFamily="34" charset="-122"/>
                      </a:rPr>
                      <m:t>𝑓</m:t>
                    </m:r>
                  </m:oMath>
                </a14:m>
                <a:endParaRPr lang="en-US" altLang="zh-CN" dirty="0">
                  <a:solidFill>
                    <a:srgbClr val="C00000"/>
                  </a:solidFill>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以</a:t>
                </a:r>
                <a:r>
                  <a:rPr lang="en-US" altLang="zh-CN" dirty="0">
                    <a:latin typeface="Microsoft YaHei" panose="020B0503020204020204" pitchFamily="34" charset="-122"/>
                    <a:ea typeface="Microsoft YaHei" panose="020B0503020204020204" pitchFamily="34" charset="-122"/>
                  </a:rPr>
                  <a:t>2-gram</a:t>
                </a:r>
                <a:r>
                  <a:rPr lang="zh-CN" altLang="en-US" dirty="0">
                    <a:latin typeface="Microsoft YaHei" panose="020B0503020204020204" pitchFamily="34" charset="-122"/>
                    <a:ea typeface="Microsoft YaHei" panose="020B0503020204020204" pitchFamily="34" charset="-122"/>
                  </a:rPr>
                  <a:t>语言模型为例：</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 word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embeddings: </a:t>
                </a:r>
                <a:r>
                  <a:rPr lang="en-US" altLang="zh-CN" dirty="0">
                    <a:solidFill>
                      <a:schemeClr val="accent1"/>
                    </a:solidFill>
                    <a:latin typeface="Microsoft YaHei" panose="020B0503020204020204" pitchFamily="34" charset="-122"/>
                    <a:ea typeface="Microsoft YaHei" panose="020B0503020204020204" pitchFamily="34" charset="-122"/>
                  </a:rPr>
                  <a:t>N</a:t>
                </a:r>
                <a:r>
                  <a:rPr lang="zh-CN" altLang="en-US" dirty="0">
                    <a:solidFill>
                      <a:schemeClr val="accent1"/>
                    </a:solidFill>
                    <a:latin typeface="Microsoft YaHei" panose="020B0503020204020204" pitchFamily="34" charset="-122"/>
                    <a:ea typeface="Microsoft YaHei" panose="020B0503020204020204" pitchFamily="34" charset="-122"/>
                  </a:rPr>
                  <a:t>个词</a:t>
                </a:r>
                <a14:m>
                  <m:oMath xmlns:m="http://schemas.openxmlformats.org/officeDocument/2006/math">
                    <m:r>
                      <a:rPr lang="en-US" altLang="zh-CN" i="1" smtClean="0">
                        <a:solidFill>
                          <a:schemeClr val="accent1"/>
                        </a:solidFill>
                        <a:latin typeface="Cambria Math" panose="02040503050406030204" pitchFamily="18" charset="0"/>
                        <a:ea typeface="Cambria Math" panose="02040503050406030204" pitchFamily="18" charset="0"/>
                      </a:rPr>
                      <m:t>×</m:t>
                    </m:r>
                  </m:oMath>
                </a14:m>
                <a:r>
                  <a:rPr lang="en-US" altLang="zh-CN" dirty="0">
                    <a:solidFill>
                      <a:schemeClr val="accent1"/>
                    </a:solidFill>
                    <a:latin typeface="Microsoft YaHei" panose="020B0503020204020204" pitchFamily="34" charset="-122"/>
                    <a:ea typeface="Microsoft YaHei" panose="020B0503020204020204" pitchFamily="34" charset="-122"/>
                  </a:rPr>
                  <a:t>K</a:t>
                </a:r>
                <a:r>
                  <a:rPr lang="zh-CN" altLang="en-US" dirty="0">
                    <a:solidFill>
                      <a:schemeClr val="accent1"/>
                    </a:solidFill>
                    <a:latin typeface="Microsoft YaHei" panose="020B0503020204020204" pitchFamily="34" charset="-122"/>
                    <a:ea typeface="Microsoft YaHei" panose="020B0503020204020204" pitchFamily="34" charset="-122"/>
                  </a:rPr>
                  <a:t>维向量</a:t>
                </a:r>
                <a:r>
                  <a:rPr lang="en-US" altLang="zh-CN" dirty="0">
                    <a:solidFill>
                      <a:schemeClr val="accent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𝑣</m:t>
                    </m:r>
                    <m:r>
                      <a:rPr lang="en-US" altLang="zh-CN" i="1" dirty="0">
                        <a:latin typeface="Cambria Math" panose="02040503050406030204" pitchFamily="18" charset="0"/>
                        <a:ea typeface="Microsoft YaHei" panose="020B0503020204020204" pitchFamily="34" charset="-122"/>
                      </a:rPr>
                      <m:t>(</m:t>
                    </m:r>
                    <m:r>
                      <a:rPr lang="en-US" altLang="zh-CN" b="0" i="1" dirty="0" smtClean="0">
                        <a:latin typeface="Cambria Math" panose="02040503050406030204" pitchFamily="18" charset="0"/>
                        <a:ea typeface="Microsoft YaHei" panose="020B0503020204020204" pitchFamily="34" charset="-122"/>
                      </a:rPr>
                      <m:t>𝑥</m:t>
                    </m:r>
                    <m:r>
                      <a:rPr lang="en-US" altLang="zh-CN" i="1" dirty="0">
                        <a:latin typeface="Cambria Math" panose="02040503050406030204" pitchFamily="18" charset="0"/>
                        <a:ea typeface="Microsoft YaHei" panose="020B0503020204020204" pitchFamily="34" charset="-122"/>
                      </a:rPr>
                      <m:t>)</m:t>
                    </m:r>
                  </m:oMath>
                </a14:m>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zh-CN" altLang="en-US" dirty="0">
                    <a:solidFill>
                      <a:schemeClr val="tx1"/>
                    </a:solidFill>
                    <a:latin typeface="Microsoft YaHei" panose="020B0503020204020204" pitchFamily="34" charset="-122"/>
                    <a:ea typeface="Microsoft YaHei" panose="020B0503020204020204" pitchFamily="34" charset="-122"/>
                  </a:rPr>
                  <a:t>概率函数</a:t>
                </a:r>
                <a14:m>
                  <m:oMath xmlns:m="http://schemas.openxmlformats.org/officeDocument/2006/math">
                    <m:r>
                      <a:rPr lang="en-US" altLang="zh-CN" i="1" dirty="0">
                        <a:solidFill>
                          <a:schemeClr val="tx1"/>
                        </a:solidFill>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a:t>
                </a:r>
                <a14:m>
                  <m:oMath xmlns:m="http://schemas.openxmlformats.org/officeDocument/2006/math">
                    <m:r>
                      <a:rPr lang="en-US" altLang="zh-CN" i="1" dirty="0" smtClean="0">
                        <a:latin typeface="Cambria Math" panose="02040503050406030204" pitchFamily="18" charset="0"/>
                        <a:ea typeface="Microsoft YaHei" panose="020B0503020204020204" pitchFamily="34" charset="-122"/>
                      </a:rPr>
                      <m:t>𝑃</m:t>
                    </m:r>
                    <m:d>
                      <m:dPr>
                        <m:ctrlPr>
                          <a:rPr lang="en-US" altLang="zh-CN" i="1" dirty="0" smtClean="0">
                            <a:latin typeface="Cambria Math" panose="02040503050406030204" pitchFamily="18" charset="0"/>
                            <a:ea typeface="Microsoft YaHei" panose="020B0503020204020204" pitchFamily="34" charset="-122"/>
                          </a:rPr>
                        </m:ctrlPr>
                      </m:dPr>
                      <m:e>
                        <m:sSub>
                          <m:sSubPr>
                            <m:ctrlPr>
                              <a:rPr lang="en-US" altLang="zh-CN" b="0" i="1" dirty="0" smtClean="0">
                                <a:latin typeface="Cambria Math" panose="02040503050406030204" pitchFamily="18" charset="0"/>
                                <a:ea typeface="Microsoft YaHei" panose="020B0503020204020204" pitchFamily="34" charset="-122"/>
                              </a:rPr>
                            </m:ctrlPr>
                          </m:sSubPr>
                          <m:e>
                            <m:r>
                              <a:rPr lang="en-US" altLang="zh-CN" b="0" i="1" dirty="0" smtClean="0">
                                <a:latin typeface="Cambria Math" panose="02040503050406030204" pitchFamily="18" charset="0"/>
                                <a:ea typeface="Microsoft YaHei" panose="020B0503020204020204" pitchFamily="34" charset="-122"/>
                              </a:rPr>
                              <m:t>𝑥</m:t>
                            </m:r>
                          </m:e>
                          <m:sub>
                            <m:r>
                              <a:rPr lang="en-US" altLang="zh-CN" b="0" i="1" dirty="0" smtClean="0">
                                <a:latin typeface="Cambria Math" panose="02040503050406030204" pitchFamily="18" charset="0"/>
                                <a:ea typeface="Microsoft YaHei" panose="020B0503020204020204" pitchFamily="34" charset="-122"/>
                              </a:rPr>
                              <m:t>𝑡</m:t>
                            </m:r>
                          </m:sub>
                        </m:sSub>
                        <m:r>
                          <a:rPr lang="en-US" altLang="zh-CN" b="0" i="1" dirty="0" smtClean="0">
                            <a:latin typeface="Cambria Math" panose="02040503050406030204" pitchFamily="18" charset="0"/>
                            <a:ea typeface="Microsoft YaHei" panose="020B0503020204020204" pitchFamily="34" charset="-122"/>
                          </a:rPr>
                          <m:t>|</m:t>
                        </m:r>
                        <m:sSub>
                          <m:sSubPr>
                            <m:ctrlPr>
                              <a:rPr lang="en-US" altLang="zh-CN" i="1" dirty="0">
                                <a:latin typeface="Cambria Math" panose="02040503050406030204" pitchFamily="18" charset="0"/>
                                <a:ea typeface="Microsoft YaHei" panose="020B0503020204020204" pitchFamily="34" charset="-122"/>
                              </a:rPr>
                            </m:ctrlPr>
                          </m:sSubPr>
                          <m:e>
                            <m:r>
                              <a:rPr lang="en-US" altLang="zh-CN" i="1" dirty="0">
                                <a:latin typeface="Cambria Math" panose="02040503050406030204" pitchFamily="18" charset="0"/>
                                <a:ea typeface="Microsoft YaHei" panose="020B0503020204020204" pitchFamily="34" charset="-122"/>
                              </a:rPr>
                              <m:t>𝑥</m:t>
                            </m:r>
                          </m:e>
                          <m:sub>
                            <m:r>
                              <a:rPr lang="en-US" altLang="zh-CN" i="1" dirty="0">
                                <a:latin typeface="Cambria Math" panose="02040503050406030204" pitchFamily="18" charset="0"/>
                                <a:ea typeface="Microsoft YaHei" panose="020B0503020204020204" pitchFamily="34" charset="-122"/>
                              </a:rPr>
                              <m:t>𝑡</m:t>
                            </m:r>
                            <m:r>
                              <a:rPr lang="en-US" altLang="zh-CN" i="1" dirty="0">
                                <a:latin typeface="Cambria Math" panose="02040503050406030204" pitchFamily="18" charset="0"/>
                                <a:ea typeface="Microsoft YaHei" panose="020B0503020204020204" pitchFamily="34" charset="-122"/>
                              </a:rPr>
                              <m:t>−1</m:t>
                            </m:r>
                          </m:sub>
                        </m:sSub>
                        <m:r>
                          <a:rPr lang="en-US" altLang="zh-CN" b="0" i="1" dirty="0" smtClean="0">
                            <a:latin typeface="Cambria Math" panose="02040503050406030204" pitchFamily="18" charset="0"/>
                            <a:ea typeface="Microsoft YaHei" panose="020B0503020204020204" pitchFamily="34" charset="-122"/>
                          </a:rPr>
                          <m:t>,</m:t>
                        </m:r>
                        <m:sSub>
                          <m:sSubPr>
                            <m:ctrlPr>
                              <a:rPr lang="en-US" altLang="zh-CN" i="1" dirty="0">
                                <a:latin typeface="Cambria Math" panose="02040503050406030204" pitchFamily="18" charset="0"/>
                                <a:ea typeface="Microsoft YaHei" panose="020B0503020204020204" pitchFamily="34" charset="-122"/>
                              </a:rPr>
                            </m:ctrlPr>
                          </m:sSubPr>
                          <m:e>
                            <m:r>
                              <a:rPr lang="en-US" altLang="zh-CN" i="1" dirty="0">
                                <a:latin typeface="Cambria Math" panose="02040503050406030204" pitchFamily="18" charset="0"/>
                                <a:ea typeface="Microsoft YaHei" panose="020B0503020204020204" pitchFamily="34" charset="-122"/>
                              </a:rPr>
                              <m:t>𝑥</m:t>
                            </m:r>
                          </m:e>
                          <m:sub>
                            <m:r>
                              <a:rPr lang="en-US" altLang="zh-CN" i="1" dirty="0">
                                <a:latin typeface="Cambria Math" panose="02040503050406030204" pitchFamily="18" charset="0"/>
                                <a:ea typeface="Microsoft YaHei" panose="020B0503020204020204" pitchFamily="34" charset="-122"/>
                              </a:rPr>
                              <m:t>𝑡</m:t>
                            </m:r>
                            <m:r>
                              <a:rPr lang="en-US" altLang="zh-CN" i="1" dirty="0">
                                <a:latin typeface="Cambria Math" panose="02040503050406030204" pitchFamily="18" charset="0"/>
                                <a:ea typeface="Microsoft YaHei" panose="020B0503020204020204" pitchFamily="34" charset="-122"/>
                              </a:rPr>
                              <m:t>−2</m:t>
                            </m:r>
                          </m:sub>
                        </m:sSub>
                      </m:e>
                    </m:d>
                    <m:r>
                      <a:rPr lang="en-US" altLang="zh-CN" b="0" i="1" dirty="0" smtClean="0">
                        <a:latin typeface="Cambria Math" panose="02040503050406030204" pitchFamily="18" charset="0"/>
                        <a:ea typeface="Microsoft YaHei" panose="020B0503020204020204" pitchFamily="34" charset="-122"/>
                      </a:rPr>
                      <m:t>=</m:t>
                    </m:r>
                    <m:r>
                      <a:rPr lang="en-US" altLang="zh-CN" b="0" i="1" dirty="0" smtClean="0">
                        <a:latin typeface="Cambria Math" panose="02040503050406030204" pitchFamily="18" charset="0"/>
                        <a:ea typeface="Microsoft YaHei" panose="020B0503020204020204" pitchFamily="34" charset="-122"/>
                      </a:rPr>
                      <m:t>𝑓</m:t>
                    </m:r>
                    <m:r>
                      <a:rPr lang="en-US" altLang="zh-CN" b="0" i="1" dirty="0" smtClean="0">
                        <a:latin typeface="Cambria Math" panose="02040503050406030204" pitchFamily="18" charset="0"/>
                        <a:ea typeface="Microsoft YaHei" panose="020B0503020204020204" pitchFamily="34" charset="-122"/>
                      </a:rPr>
                      <m:t>(</m:t>
                    </m:r>
                    <m:r>
                      <a:rPr lang="en-US" altLang="zh-CN" b="0" i="1" dirty="0" smtClean="0">
                        <a:latin typeface="Cambria Math" panose="02040503050406030204" pitchFamily="18" charset="0"/>
                        <a:ea typeface="Microsoft YaHei" panose="020B0503020204020204" pitchFamily="34" charset="-122"/>
                      </a:rPr>
                      <m:t>𝑣</m:t>
                    </m:r>
                    <m:r>
                      <a:rPr lang="en-US" altLang="zh-CN" b="0" i="1" dirty="0" smtClean="0">
                        <a:latin typeface="Cambria Math" panose="02040503050406030204" pitchFamily="18" charset="0"/>
                        <a:ea typeface="Microsoft YaHei" panose="020B0503020204020204" pitchFamily="34" charset="-122"/>
                      </a:rPr>
                      <m:t>(</m:t>
                    </m:r>
                    <m:sSub>
                      <m:sSubPr>
                        <m:ctrlPr>
                          <a:rPr lang="en-US" altLang="zh-CN" b="0" i="1" dirty="0" smtClean="0">
                            <a:latin typeface="Cambria Math" panose="02040503050406030204" pitchFamily="18" charset="0"/>
                            <a:ea typeface="Microsoft YaHei" panose="020B0503020204020204" pitchFamily="34" charset="-122"/>
                          </a:rPr>
                        </m:ctrlPr>
                      </m:sSubPr>
                      <m:e>
                        <m:r>
                          <a:rPr lang="en-US" altLang="zh-CN" b="0" i="1" dirty="0" smtClean="0">
                            <a:latin typeface="Cambria Math" panose="02040503050406030204" pitchFamily="18" charset="0"/>
                            <a:ea typeface="Microsoft YaHei" panose="020B0503020204020204" pitchFamily="34" charset="-122"/>
                          </a:rPr>
                          <m:t>𝑥</m:t>
                        </m:r>
                      </m:e>
                      <m:sub>
                        <m:r>
                          <a:rPr lang="en-US" altLang="zh-CN" b="0" i="1" dirty="0" smtClean="0">
                            <a:latin typeface="Cambria Math" panose="02040503050406030204" pitchFamily="18" charset="0"/>
                            <a:ea typeface="Microsoft YaHei" panose="020B0503020204020204" pitchFamily="34" charset="-122"/>
                          </a:rPr>
                          <m:t>𝑡</m:t>
                        </m:r>
                        <m:r>
                          <a:rPr lang="en-US" altLang="zh-CN" b="0" i="1" dirty="0" smtClean="0">
                            <a:latin typeface="Cambria Math" panose="02040503050406030204" pitchFamily="18" charset="0"/>
                            <a:ea typeface="Microsoft YaHei" panose="020B0503020204020204" pitchFamily="34" charset="-122"/>
                          </a:rPr>
                          <m:t>−1</m:t>
                        </m:r>
                      </m:sub>
                    </m:sSub>
                    <m:r>
                      <a:rPr lang="en-US" altLang="zh-CN" b="0" i="1" dirty="0" smtClean="0">
                        <a:latin typeface="Cambria Math" panose="02040503050406030204" pitchFamily="18" charset="0"/>
                        <a:ea typeface="Microsoft YaHei" panose="020B0503020204020204" pitchFamily="34" charset="-122"/>
                      </a:rPr>
                      <m:t>),</m:t>
                    </m:r>
                    <m:r>
                      <a:rPr lang="en-US" altLang="zh-CN" b="0" i="1" dirty="0" smtClean="0">
                        <a:latin typeface="Cambria Math" panose="02040503050406030204" pitchFamily="18" charset="0"/>
                        <a:ea typeface="Microsoft YaHei" panose="020B0503020204020204" pitchFamily="34" charset="-122"/>
                      </a:rPr>
                      <m:t>𝑣</m:t>
                    </m:r>
                    <m:r>
                      <a:rPr lang="en-US" altLang="zh-CN" b="0" i="1" dirty="0" smtClean="0">
                        <a:latin typeface="Cambria Math" panose="02040503050406030204" pitchFamily="18" charset="0"/>
                        <a:ea typeface="Microsoft YaHei" panose="020B0503020204020204" pitchFamily="34" charset="-122"/>
                      </a:rPr>
                      <m:t>(</m:t>
                    </m:r>
                    <m:sSub>
                      <m:sSubPr>
                        <m:ctrlPr>
                          <a:rPr lang="en-US" altLang="zh-CN" b="0" i="1" dirty="0" smtClean="0">
                            <a:latin typeface="Cambria Math" panose="02040503050406030204" pitchFamily="18" charset="0"/>
                            <a:ea typeface="Microsoft YaHei" panose="020B0503020204020204" pitchFamily="34" charset="-122"/>
                          </a:rPr>
                        </m:ctrlPr>
                      </m:sSubPr>
                      <m:e>
                        <m:r>
                          <a:rPr lang="en-US" altLang="zh-CN" b="0" i="1" dirty="0" smtClean="0">
                            <a:latin typeface="Cambria Math" panose="02040503050406030204" pitchFamily="18" charset="0"/>
                            <a:ea typeface="Microsoft YaHei" panose="020B0503020204020204" pitchFamily="34" charset="-122"/>
                          </a:rPr>
                          <m:t>𝑥</m:t>
                        </m:r>
                      </m:e>
                      <m:sub>
                        <m:r>
                          <a:rPr lang="en-US" altLang="zh-CN" b="0" i="1" dirty="0" smtClean="0">
                            <a:latin typeface="Cambria Math" panose="02040503050406030204" pitchFamily="18" charset="0"/>
                            <a:ea typeface="Microsoft YaHei" panose="020B0503020204020204" pitchFamily="34" charset="-122"/>
                          </a:rPr>
                          <m:t>𝑡</m:t>
                        </m:r>
                        <m:r>
                          <a:rPr lang="en-US" altLang="zh-CN" b="0" i="1" dirty="0" smtClean="0">
                            <a:latin typeface="Cambria Math" panose="02040503050406030204" pitchFamily="18" charset="0"/>
                            <a:ea typeface="Microsoft YaHei" panose="020B0503020204020204" pitchFamily="34" charset="-122"/>
                          </a:rPr>
                          <m:t>−2</m:t>
                        </m:r>
                      </m:sub>
                    </m:sSub>
                    <m:r>
                      <a:rPr lang="en-US" altLang="zh-CN" b="0" i="1" dirty="0" smtClean="0">
                        <a:latin typeface="Cambria Math" panose="02040503050406030204" pitchFamily="18" charset="0"/>
                        <a:ea typeface="Microsoft YaHei" panose="020B0503020204020204" pitchFamily="34" charset="-122"/>
                      </a:rPr>
                      <m:t>))</m:t>
                    </m:r>
                  </m:oMath>
                </a14:m>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相应地：</a:t>
                </a:r>
                <a:endParaRPr lang="en-US" altLang="zh-CN"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mtClean="0">
                          <a:solidFill>
                            <a:srgbClr val="C00000"/>
                          </a:solidFill>
                          <a:latin typeface="Cambria Math" panose="02040503050406030204" pitchFamily="18" charset="0"/>
                          <a:ea typeface="Microsoft YaHei" panose="020B0503020204020204" pitchFamily="34" charset="-122"/>
                        </a:rPr>
                        <m:t>Si</m:t>
                      </m:r>
                      <m:sSub>
                        <m:sSubPr>
                          <m:ctrlPr>
                            <a:rPr lang="en-US" altLang="zh-CN" i="1">
                              <a:solidFill>
                                <a:srgbClr val="C00000"/>
                              </a:solidFill>
                              <a:latin typeface="Cambria Math" panose="02040503050406030204" pitchFamily="18" charset="0"/>
                              <a:ea typeface="Microsoft YaHei" panose="020B0503020204020204" pitchFamily="34" charset="-122"/>
                            </a:rPr>
                          </m:ctrlPr>
                        </m:sSubPr>
                        <m:e>
                          <m:r>
                            <m:rPr>
                              <m:sty m:val="p"/>
                            </m:rPr>
                            <a:rPr lang="en-US" altLang="zh-CN">
                              <a:solidFill>
                                <a:srgbClr val="C00000"/>
                              </a:solidFill>
                              <a:latin typeface="Cambria Math" panose="02040503050406030204" pitchFamily="18" charset="0"/>
                              <a:ea typeface="Microsoft YaHei" panose="020B0503020204020204" pitchFamily="34" charset="-122"/>
                            </a:rPr>
                            <m:t>m</m:t>
                          </m:r>
                        </m:e>
                        <m:sub>
                          <m:r>
                            <m:rPr>
                              <m:sty m:val="p"/>
                            </m:rPr>
                            <a:rPr lang="en-US" altLang="zh-CN">
                              <a:solidFill>
                                <a:srgbClr val="C00000"/>
                              </a:solidFill>
                              <a:latin typeface="Cambria Math" panose="02040503050406030204" pitchFamily="18" charset="0"/>
                              <a:ea typeface="Microsoft YaHei" panose="020B0503020204020204" pitchFamily="34" charset="-122"/>
                            </a:rPr>
                            <m:t>Y</m:t>
                          </m:r>
                        </m:sub>
                      </m:sSub>
                      <m:r>
                        <a:rPr lang="en-US" altLang="zh-CN" b="0" i="1" smtClean="0">
                          <a:solidFill>
                            <a:srgbClr val="C00000"/>
                          </a:solidFill>
                          <a:latin typeface="Cambria Math" panose="02040503050406030204" pitchFamily="18" charset="0"/>
                          <a:ea typeface="Microsoft YaHei" panose="020B0503020204020204" pitchFamily="34" charset="-122"/>
                        </a:rPr>
                        <m:t>=</m:t>
                      </m:r>
                      <m:nary>
                        <m:naryPr>
                          <m:chr m:val="∏"/>
                          <m:subHide m:val="on"/>
                          <m:supHide m:val="on"/>
                          <m:ctrlPr>
                            <a:rPr lang="en-US" altLang="zh-CN" b="0" i="1" smtClean="0">
                              <a:solidFill>
                                <a:srgbClr val="C00000"/>
                              </a:solidFill>
                              <a:latin typeface="Cambria Math" panose="02040503050406030204" pitchFamily="18" charset="0"/>
                              <a:ea typeface="Microsoft YaHei" panose="020B0503020204020204" pitchFamily="34" charset="-122"/>
                            </a:rPr>
                          </m:ctrlPr>
                        </m:naryPr>
                        <m:sub/>
                        <m:sup/>
                        <m:e>
                          <m:r>
                            <a:rPr lang="en-US" altLang="zh-CN" i="1" dirty="0">
                              <a:solidFill>
                                <a:srgbClr val="C00000"/>
                              </a:solidFill>
                              <a:latin typeface="Cambria Math" panose="02040503050406030204" pitchFamily="18" charset="0"/>
                              <a:ea typeface="Microsoft YaHei" panose="020B0503020204020204" pitchFamily="34" charset="-122"/>
                            </a:rPr>
                            <m:t>𝑃</m:t>
                          </m:r>
                          <m:d>
                            <m:dPr>
                              <m:ctrlPr>
                                <a:rPr lang="en-US" altLang="zh-CN" i="1" dirty="0">
                                  <a:solidFill>
                                    <a:srgbClr val="C00000"/>
                                  </a:solidFill>
                                  <a:latin typeface="Cambria Math" panose="02040503050406030204" pitchFamily="18" charset="0"/>
                                  <a:ea typeface="Microsoft YaHei" panose="020B0503020204020204" pitchFamily="34" charset="-122"/>
                                </a:rPr>
                              </m:ctrlPr>
                            </m:dPr>
                            <m:e>
                              <m:sSub>
                                <m:sSubPr>
                                  <m:ctrlPr>
                                    <a:rPr lang="en-US" altLang="zh-CN" i="1" dirty="0">
                                      <a:solidFill>
                                        <a:srgbClr val="C00000"/>
                                      </a:solidFill>
                                      <a:latin typeface="Cambria Math" panose="02040503050406030204" pitchFamily="18" charset="0"/>
                                      <a:ea typeface="Microsoft YaHei" panose="020B0503020204020204" pitchFamily="34" charset="-122"/>
                                    </a:rPr>
                                  </m:ctrlPr>
                                </m:sSubPr>
                                <m:e>
                                  <m:r>
                                    <a:rPr lang="en-US" altLang="zh-CN" i="1" dirty="0">
                                      <a:solidFill>
                                        <a:srgbClr val="C00000"/>
                                      </a:solidFill>
                                      <a:latin typeface="Cambria Math" panose="02040503050406030204" pitchFamily="18" charset="0"/>
                                      <a:ea typeface="Microsoft YaHei" panose="020B0503020204020204" pitchFamily="34" charset="-122"/>
                                    </a:rPr>
                                    <m:t>𝑥</m:t>
                                  </m:r>
                                </m:e>
                                <m:sub>
                                  <m:r>
                                    <a:rPr lang="en-US" altLang="zh-CN" i="1" dirty="0">
                                      <a:solidFill>
                                        <a:srgbClr val="C00000"/>
                                      </a:solidFill>
                                      <a:latin typeface="Cambria Math" panose="02040503050406030204" pitchFamily="18" charset="0"/>
                                      <a:ea typeface="Microsoft YaHei" panose="020B0503020204020204" pitchFamily="34" charset="-122"/>
                                    </a:rPr>
                                    <m:t>𝑡</m:t>
                                  </m:r>
                                </m:sub>
                              </m:sSub>
                              <m:r>
                                <a:rPr lang="en-US" altLang="zh-CN" i="1" dirty="0">
                                  <a:solidFill>
                                    <a:srgbClr val="C00000"/>
                                  </a:solidFill>
                                  <a:latin typeface="Cambria Math" panose="02040503050406030204" pitchFamily="18" charset="0"/>
                                  <a:ea typeface="Microsoft YaHei" panose="020B0503020204020204" pitchFamily="34" charset="-122"/>
                                </a:rPr>
                                <m:t>|</m:t>
                              </m:r>
                              <m:sSub>
                                <m:sSubPr>
                                  <m:ctrlPr>
                                    <a:rPr lang="en-US" altLang="zh-CN" i="1" dirty="0">
                                      <a:solidFill>
                                        <a:srgbClr val="C00000"/>
                                      </a:solidFill>
                                      <a:latin typeface="Cambria Math" panose="02040503050406030204" pitchFamily="18" charset="0"/>
                                      <a:ea typeface="Microsoft YaHei" panose="020B0503020204020204" pitchFamily="34" charset="-122"/>
                                    </a:rPr>
                                  </m:ctrlPr>
                                </m:sSubPr>
                                <m:e>
                                  <m:r>
                                    <a:rPr lang="en-US" altLang="zh-CN" i="1" dirty="0">
                                      <a:solidFill>
                                        <a:srgbClr val="C00000"/>
                                      </a:solidFill>
                                      <a:latin typeface="Cambria Math" panose="02040503050406030204" pitchFamily="18" charset="0"/>
                                      <a:ea typeface="Microsoft YaHei" panose="020B0503020204020204" pitchFamily="34" charset="-122"/>
                                    </a:rPr>
                                    <m:t>𝑥</m:t>
                                  </m:r>
                                </m:e>
                                <m:sub>
                                  <m:r>
                                    <a:rPr lang="en-US" altLang="zh-CN" i="1" dirty="0">
                                      <a:solidFill>
                                        <a:srgbClr val="C00000"/>
                                      </a:solidFill>
                                      <a:latin typeface="Cambria Math" panose="02040503050406030204" pitchFamily="18" charset="0"/>
                                      <a:ea typeface="Microsoft YaHei" panose="020B0503020204020204" pitchFamily="34" charset="-122"/>
                                    </a:rPr>
                                    <m:t>𝑡</m:t>
                                  </m:r>
                                  <m:r>
                                    <a:rPr lang="en-US" altLang="zh-CN" i="1" dirty="0">
                                      <a:solidFill>
                                        <a:srgbClr val="C00000"/>
                                      </a:solidFill>
                                      <a:latin typeface="Cambria Math" panose="02040503050406030204" pitchFamily="18" charset="0"/>
                                      <a:ea typeface="Microsoft YaHei" panose="020B0503020204020204" pitchFamily="34" charset="-122"/>
                                    </a:rPr>
                                    <m:t>−1</m:t>
                                  </m:r>
                                </m:sub>
                              </m:sSub>
                              <m:r>
                                <a:rPr lang="en-US" altLang="zh-CN" i="1" dirty="0">
                                  <a:solidFill>
                                    <a:srgbClr val="C00000"/>
                                  </a:solidFill>
                                  <a:latin typeface="Cambria Math" panose="02040503050406030204" pitchFamily="18" charset="0"/>
                                  <a:ea typeface="Microsoft YaHei" panose="020B0503020204020204" pitchFamily="34" charset="-122"/>
                                </a:rPr>
                                <m:t>,</m:t>
                              </m:r>
                              <m:sSub>
                                <m:sSubPr>
                                  <m:ctrlPr>
                                    <a:rPr lang="en-US" altLang="zh-CN" i="1" dirty="0">
                                      <a:solidFill>
                                        <a:srgbClr val="C00000"/>
                                      </a:solidFill>
                                      <a:latin typeface="Cambria Math" panose="02040503050406030204" pitchFamily="18" charset="0"/>
                                      <a:ea typeface="Microsoft YaHei" panose="020B0503020204020204" pitchFamily="34" charset="-122"/>
                                    </a:rPr>
                                  </m:ctrlPr>
                                </m:sSubPr>
                                <m:e>
                                  <m:r>
                                    <a:rPr lang="en-US" altLang="zh-CN" i="1" dirty="0">
                                      <a:solidFill>
                                        <a:srgbClr val="C00000"/>
                                      </a:solidFill>
                                      <a:latin typeface="Cambria Math" panose="02040503050406030204" pitchFamily="18" charset="0"/>
                                      <a:ea typeface="Microsoft YaHei" panose="020B0503020204020204" pitchFamily="34" charset="-122"/>
                                    </a:rPr>
                                    <m:t>𝑥</m:t>
                                  </m:r>
                                </m:e>
                                <m:sub>
                                  <m:r>
                                    <a:rPr lang="en-US" altLang="zh-CN" i="1" dirty="0">
                                      <a:solidFill>
                                        <a:srgbClr val="C00000"/>
                                      </a:solidFill>
                                      <a:latin typeface="Cambria Math" panose="02040503050406030204" pitchFamily="18" charset="0"/>
                                      <a:ea typeface="Microsoft YaHei" panose="020B0503020204020204" pitchFamily="34" charset="-122"/>
                                    </a:rPr>
                                    <m:t>𝑡</m:t>
                                  </m:r>
                                  <m:r>
                                    <a:rPr lang="en-US" altLang="zh-CN" i="1" dirty="0">
                                      <a:solidFill>
                                        <a:srgbClr val="C00000"/>
                                      </a:solidFill>
                                      <a:latin typeface="Cambria Math" panose="02040503050406030204" pitchFamily="18" charset="0"/>
                                      <a:ea typeface="Microsoft YaHei" panose="020B0503020204020204" pitchFamily="34" charset="-122"/>
                                    </a:rPr>
                                    <m:t>−2</m:t>
                                  </m:r>
                                </m:sub>
                              </m:sSub>
                            </m:e>
                          </m:d>
                        </m:e>
                      </m:nary>
                    </m:oMath>
                  </m:oMathPara>
                </a14:m>
                <a:endParaRPr lang="en-US" altLang="zh-CN" dirty="0">
                  <a:solidFill>
                    <a:srgbClr val="C00000"/>
                  </a:solidFill>
                  <a:latin typeface="Microsoft YaHei" panose="020B0503020204020204" pitchFamily="34" charset="-122"/>
                  <a:ea typeface="Microsoft YaHei" panose="020B0503020204020204" pitchFamily="34" charset="-122"/>
                </a:endParaRPr>
              </a:p>
              <a:p>
                <a:pPr marL="0" indent="0">
                  <a:buNone/>
                </a:pPr>
                <a:r>
                  <a:rPr lang="zh-CN" altLang="en-US" dirty="0">
                    <a:solidFill>
                      <a:srgbClr val="C00000"/>
                    </a:solidFill>
                    <a:latin typeface="Microsoft YaHei" panose="020B0503020204020204" pitchFamily="34" charset="-122"/>
                    <a:ea typeface="Microsoft YaHei" panose="020B0503020204020204" pitchFamily="34" charset="-122"/>
                  </a:rPr>
                  <a:t>类紧致准则</a:t>
                </a:r>
                <a:r>
                  <a:rPr lang="zh-CN" altLang="en-US" dirty="0">
                    <a:latin typeface="Microsoft YaHei" panose="020B0503020204020204" pitchFamily="34" charset="-122"/>
                    <a:ea typeface="Microsoft YaHei" panose="020B0503020204020204" pitchFamily="34" charset="-122"/>
                  </a:rPr>
                  <a:t>要求最大化</a:t>
                </a:r>
                <a14:m>
                  <m:oMath xmlns:m="http://schemas.openxmlformats.org/officeDocument/2006/math">
                    <m:r>
                      <m:rPr>
                        <m:sty m:val="p"/>
                      </m:rPr>
                      <a:rPr lang="en-US" altLang="zh-CN" smtClean="0">
                        <a:solidFill>
                          <a:schemeClr val="tx1"/>
                        </a:solidFill>
                        <a:latin typeface="Cambria Math" panose="02040503050406030204" pitchFamily="18" charset="0"/>
                        <a:ea typeface="Microsoft YaHei" panose="020B0503020204020204" pitchFamily="34" charset="-122"/>
                      </a:rPr>
                      <m:t>Si</m:t>
                    </m:r>
                    <m:sSub>
                      <m:sSubPr>
                        <m:ctrlPr>
                          <a:rPr lang="en-US" altLang="zh-CN" i="1">
                            <a:solidFill>
                              <a:schemeClr val="tx1"/>
                            </a:solidFill>
                            <a:latin typeface="Cambria Math" panose="02040503050406030204" pitchFamily="18" charset="0"/>
                            <a:ea typeface="Microsoft YaHei" panose="020B0503020204020204" pitchFamily="34" charset="-122"/>
                          </a:rPr>
                        </m:ctrlPr>
                      </m:sSubPr>
                      <m:e>
                        <m:r>
                          <m:rPr>
                            <m:sty m:val="p"/>
                          </m:rPr>
                          <a:rPr lang="en-US" altLang="zh-CN">
                            <a:solidFill>
                              <a:schemeClr val="tx1"/>
                            </a:solidFill>
                            <a:latin typeface="Cambria Math" panose="02040503050406030204" pitchFamily="18" charset="0"/>
                            <a:ea typeface="Microsoft YaHei" panose="020B0503020204020204" pitchFamily="34" charset="-122"/>
                          </a:rPr>
                          <m:t>m</m:t>
                        </m:r>
                      </m:e>
                      <m:sub>
                        <m:r>
                          <m:rPr>
                            <m:sty m:val="p"/>
                          </m:rPr>
                          <a:rPr lang="en-US" altLang="zh-CN">
                            <a:solidFill>
                              <a:schemeClr val="tx1"/>
                            </a:solidFill>
                            <a:latin typeface="Cambria Math" panose="02040503050406030204" pitchFamily="18" charset="0"/>
                            <a:ea typeface="Microsoft YaHei" panose="020B0503020204020204" pitchFamily="34" charset="-122"/>
                          </a:rPr>
                          <m:t>Y</m:t>
                        </m:r>
                      </m:sub>
                    </m:sSub>
                  </m:oMath>
                </a14:m>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7"/>
                <a:ext cx="9100038" cy="3949421"/>
              </a:xfrm>
              <a:blipFill>
                <a:blip r:embed="rId3"/>
                <a:stretch>
                  <a:fillRect l="-2092" t="-2244" b="-3333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6128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03</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p:txBody>
          <a:bodyPr/>
          <a:lstStyle/>
          <a:p>
            <a:r>
              <a:rPr lang="zh-CN" altLang="en-US" dirty="0">
                <a:latin typeface="Microsoft YaHei" panose="020B0503020204020204" pitchFamily="34" charset="-122"/>
                <a:ea typeface="Microsoft YaHei" panose="020B0503020204020204" pitchFamily="34" charset="-122"/>
              </a:rPr>
              <a:t>基于词向量</a:t>
            </a:r>
          </a:p>
        </p:txBody>
      </p:sp>
    </p:spTree>
    <p:extLst>
      <p:ext uri="{BB962C8B-B14F-4D97-AF65-F5344CB8AC3E}">
        <p14:creationId xmlns:p14="http://schemas.microsoft.com/office/powerpoint/2010/main" val="339272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通过设计不同的类认知表示（不同的语言模型），有不同的</a:t>
            </a:r>
            <a:r>
              <a:rPr lang="zh-CN" altLang="en-US" dirty="0">
                <a:solidFill>
                  <a:schemeClr val="accent1"/>
                </a:solidFill>
                <a:latin typeface="Microsoft YaHei" panose="020B0503020204020204" pitchFamily="34" charset="-122"/>
                <a:ea typeface="Microsoft YaHei" panose="020B0503020204020204" pitchFamily="34" charset="-122"/>
              </a:rPr>
              <a:t>词向量</a:t>
            </a:r>
            <a:r>
              <a:rPr lang="en-US" altLang="zh-CN" dirty="0">
                <a:solidFill>
                  <a:schemeClr val="accent1"/>
                </a:solidFill>
                <a:latin typeface="Microsoft YaHei" panose="020B0503020204020204" pitchFamily="34" charset="-122"/>
                <a:ea typeface="Microsoft YaHei" panose="020B0503020204020204" pitchFamily="34" charset="-122"/>
              </a:rPr>
              <a:t>word embeddings</a:t>
            </a:r>
          </a:p>
          <a:p>
            <a:pPr marL="0" indent="0">
              <a:buNone/>
            </a:pPr>
            <a:endParaRPr lang="en-US" altLang="zh-CN" dirty="0">
              <a:solidFill>
                <a:schemeClr val="accent1"/>
              </a:solidFill>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aphicFrame>
        <p:nvGraphicFramePr>
          <p:cNvPr id="5" name="表格 4">
            <a:extLst>
              <a:ext uri="{FF2B5EF4-FFF2-40B4-BE49-F238E27FC236}">
                <a16:creationId xmlns:a16="http://schemas.microsoft.com/office/drawing/2014/main" id="{2C976E08-7754-4CD1-346F-2A66DE216F7D}"/>
              </a:ext>
            </a:extLst>
          </p:cNvPr>
          <p:cNvGraphicFramePr>
            <a:graphicFrameLocks noGrp="1"/>
          </p:cNvGraphicFramePr>
          <p:nvPr>
            <p:extLst>
              <p:ext uri="{D42A27DB-BD31-4B8C-83A1-F6EECF244321}">
                <p14:modId xmlns:p14="http://schemas.microsoft.com/office/powerpoint/2010/main" val="2634759293"/>
              </p:ext>
            </p:extLst>
          </p:nvPr>
        </p:nvGraphicFramePr>
        <p:xfrm>
          <a:off x="1693409" y="3300382"/>
          <a:ext cx="8792482" cy="1813978"/>
        </p:xfrm>
        <a:graphic>
          <a:graphicData uri="http://schemas.openxmlformats.org/drawingml/2006/table">
            <a:tbl>
              <a:tblPr/>
              <a:tblGrid>
                <a:gridCol w="1906134">
                  <a:extLst>
                    <a:ext uri="{9D8B030D-6E8A-4147-A177-3AD203B41FA5}">
                      <a16:colId xmlns:a16="http://schemas.microsoft.com/office/drawing/2014/main" val="279763978"/>
                    </a:ext>
                  </a:extLst>
                </a:gridCol>
                <a:gridCol w="6886348">
                  <a:extLst>
                    <a:ext uri="{9D8B030D-6E8A-4147-A177-3AD203B41FA5}">
                      <a16:colId xmlns:a16="http://schemas.microsoft.com/office/drawing/2014/main" val="859769563"/>
                    </a:ext>
                  </a:extLst>
                </a:gridCol>
              </a:tblGrid>
              <a:tr h="559274">
                <a:tc>
                  <a:txBody>
                    <a:bodyPr/>
                    <a:lstStyle/>
                    <a:p>
                      <a:r>
                        <a:rPr lang="en-US" dirty="0">
                          <a:effectLst/>
                          <a:latin typeface="Microsoft YaHei" panose="020B0503020204020204" pitchFamily="34" charset="-122"/>
                          <a:ea typeface="Microsoft YaHei" panose="020B0503020204020204" pitchFamily="34" charset="-122"/>
                        </a:rPr>
                        <a:t>word2vec</a:t>
                      </a:r>
                    </a:p>
                  </a:txBody>
                  <a:tcPr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altLang="zh-CN" dirty="0">
                          <a:effectLst/>
                          <a:latin typeface="Microsoft YaHei" panose="020B0503020204020204" pitchFamily="34" charset="-122"/>
                          <a:ea typeface="Microsoft YaHei" panose="020B0503020204020204" pitchFamily="34" charset="-122"/>
                        </a:rPr>
                        <a:t>2013</a:t>
                      </a:r>
                      <a:r>
                        <a:rPr lang="zh-CN" altLang="en-US" dirty="0">
                          <a:effectLst/>
                          <a:latin typeface="Microsoft YaHei" panose="020B0503020204020204" pitchFamily="34" charset="-122"/>
                          <a:ea typeface="Microsoft YaHei" panose="020B0503020204020204" pitchFamily="34" charset="-122"/>
                        </a:rPr>
                        <a:t>年，基本</a:t>
                      </a:r>
                      <a:r>
                        <a:rPr lang="en-US" altLang="zh-CN" dirty="0">
                          <a:effectLst/>
                          <a:latin typeface="Microsoft YaHei" panose="020B0503020204020204" pitchFamily="34" charset="-122"/>
                          <a:ea typeface="Microsoft YaHei" panose="020B0503020204020204" pitchFamily="34" charset="-122"/>
                        </a:rPr>
                        <a:t>CBOW</a:t>
                      </a:r>
                      <a:r>
                        <a:rPr lang="zh-CN" altLang="en-US" dirty="0">
                          <a:effectLst/>
                          <a:latin typeface="Microsoft YaHei" panose="020B0503020204020204" pitchFamily="34" charset="-122"/>
                          <a:ea typeface="Microsoft YaHei" panose="020B0503020204020204" pitchFamily="34" charset="-122"/>
                        </a:rPr>
                        <a:t>和</a:t>
                      </a:r>
                      <a:r>
                        <a:rPr lang="en-US" altLang="zh-CN" dirty="0">
                          <a:solidFill>
                            <a:schemeClr val="tx1"/>
                          </a:solidFill>
                          <a:effectLst/>
                          <a:latin typeface="Microsoft YaHei" panose="020B0503020204020204" pitchFamily="34" charset="-122"/>
                          <a:ea typeface="Microsoft YaHei" panose="020B0503020204020204" pitchFamily="34" charset="-122"/>
                        </a:rPr>
                        <a:t>Skip-Gram</a:t>
                      </a:r>
                    </a:p>
                    <a:p>
                      <a:r>
                        <a:rPr lang="zh-CN" altLang="en-US" dirty="0">
                          <a:solidFill>
                            <a:schemeClr val="tx1"/>
                          </a:solidFill>
                          <a:effectLst/>
                          <a:latin typeface="Microsoft YaHei" panose="020B0503020204020204" pitchFamily="34" charset="-122"/>
                          <a:ea typeface="Microsoft YaHei" panose="020B0503020204020204" pitchFamily="34" charset="-122"/>
                        </a:rPr>
                        <a:t>（基于上下文预测单词 </a:t>
                      </a:r>
                      <a:r>
                        <a:rPr lang="en-US" altLang="zh-CN" dirty="0">
                          <a:solidFill>
                            <a:schemeClr val="tx1"/>
                          </a:solidFill>
                          <a:effectLst/>
                          <a:latin typeface="Microsoft YaHei" panose="020B0503020204020204" pitchFamily="34" charset="-122"/>
                          <a:ea typeface="Microsoft YaHei" panose="020B0503020204020204" pitchFamily="34" charset="-122"/>
                        </a:rPr>
                        <a:t>/ </a:t>
                      </a:r>
                      <a:r>
                        <a:rPr lang="zh-CN" altLang="en-US" dirty="0">
                          <a:solidFill>
                            <a:schemeClr val="tx1"/>
                          </a:solidFill>
                          <a:effectLst/>
                          <a:latin typeface="Microsoft YaHei" panose="020B0503020204020204" pitchFamily="34" charset="-122"/>
                          <a:ea typeface="Microsoft YaHei" panose="020B0503020204020204" pitchFamily="34" charset="-122"/>
                        </a:rPr>
                        <a:t>基于单词预测上下文）</a:t>
                      </a:r>
                      <a:endParaRPr lang="en-US" dirty="0">
                        <a:solidFill>
                          <a:schemeClr val="tx1"/>
                        </a:solidFill>
                        <a:effectLst/>
                        <a:latin typeface="Microsoft YaHei" panose="020B0503020204020204" pitchFamily="34" charset="-122"/>
                        <a:ea typeface="Microsoft YaHei" panose="020B0503020204020204" pitchFamily="34" charset="-122"/>
                      </a:endParaRPr>
                    </a:p>
                  </a:txBody>
                  <a:tcPr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844768356"/>
                  </a:ext>
                </a:extLst>
              </a:tr>
              <a:tr h="0">
                <a:tc>
                  <a:txBody>
                    <a:bodyPr/>
                    <a:lstStyle/>
                    <a:p>
                      <a:r>
                        <a:rPr lang="en-US">
                          <a:effectLst/>
                          <a:latin typeface="Microsoft YaHei" panose="020B0503020204020204" pitchFamily="34" charset="-122"/>
                          <a:ea typeface="Microsoft YaHei" panose="020B0503020204020204" pitchFamily="34" charset="-122"/>
                        </a:rPr>
                        <a:t>GloVe</a:t>
                      </a:r>
                    </a:p>
                  </a:txBody>
                  <a:tcPr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altLang="zh-CN" dirty="0">
                          <a:effectLst/>
                          <a:latin typeface="Microsoft YaHei" panose="020B0503020204020204" pitchFamily="34" charset="-122"/>
                          <a:ea typeface="Microsoft YaHei" panose="020B0503020204020204" pitchFamily="34" charset="-122"/>
                        </a:rPr>
                        <a:t>2014</a:t>
                      </a:r>
                      <a:r>
                        <a:rPr lang="zh-CN" altLang="en-US" dirty="0">
                          <a:effectLst/>
                          <a:latin typeface="Microsoft YaHei" panose="020B0503020204020204" pitchFamily="34" charset="-122"/>
                          <a:ea typeface="Microsoft YaHei" panose="020B0503020204020204" pitchFamily="34" charset="-122"/>
                        </a:rPr>
                        <a:t>年，利用了全局信息和局部信息共同训练，组合了</a:t>
                      </a:r>
                      <a:r>
                        <a:rPr lang="en-US" dirty="0">
                          <a:effectLst/>
                          <a:latin typeface="Microsoft YaHei" panose="020B0503020204020204" pitchFamily="34" charset="-122"/>
                          <a:ea typeface="Microsoft YaHei" panose="020B0503020204020204" pitchFamily="34" charset="-122"/>
                        </a:rPr>
                        <a:t>LSA</a:t>
                      </a:r>
                      <a:r>
                        <a:rPr lang="zh-CN" altLang="en-US" dirty="0">
                          <a:effectLst/>
                          <a:latin typeface="Microsoft YaHei" panose="020B0503020204020204" pitchFamily="34" charset="-122"/>
                          <a:ea typeface="Microsoft YaHei" panose="020B0503020204020204" pitchFamily="34" charset="-122"/>
                        </a:rPr>
                        <a:t>和</a:t>
                      </a:r>
                      <a:r>
                        <a:rPr lang="en-US" dirty="0">
                          <a:effectLst/>
                          <a:latin typeface="Microsoft YaHei" panose="020B0503020204020204" pitchFamily="34" charset="-122"/>
                          <a:ea typeface="Microsoft YaHei" panose="020B0503020204020204" pitchFamily="34" charset="-122"/>
                        </a:rPr>
                        <a:t>word2vec</a:t>
                      </a:r>
                      <a:r>
                        <a:rPr lang="zh-CN" altLang="en-US" dirty="0">
                          <a:effectLst/>
                          <a:latin typeface="Microsoft YaHei" panose="020B0503020204020204" pitchFamily="34" charset="-122"/>
                          <a:ea typeface="Microsoft YaHei" panose="020B0503020204020204" pitchFamily="34" charset="-122"/>
                        </a:rPr>
                        <a:t>的优势</a:t>
                      </a:r>
                    </a:p>
                  </a:txBody>
                  <a:tcPr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606512723"/>
                  </a:ext>
                </a:extLst>
              </a:tr>
              <a:tr h="533818">
                <a:tc>
                  <a:txBody>
                    <a:bodyPr/>
                    <a:lstStyle/>
                    <a:p>
                      <a:r>
                        <a:rPr lang="en-US">
                          <a:effectLst/>
                          <a:latin typeface="Microsoft YaHei" panose="020B0503020204020204" pitchFamily="34" charset="-122"/>
                          <a:ea typeface="Microsoft YaHei" panose="020B0503020204020204" pitchFamily="34" charset="-122"/>
                        </a:rPr>
                        <a:t>fastText</a:t>
                      </a:r>
                    </a:p>
                  </a:txBody>
                  <a:tcPr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altLang="zh-CN" dirty="0">
                          <a:effectLst/>
                          <a:latin typeface="Microsoft YaHei" panose="020B0503020204020204" pitchFamily="34" charset="-122"/>
                          <a:ea typeface="Microsoft YaHei" panose="020B0503020204020204" pitchFamily="34" charset="-122"/>
                        </a:rPr>
                        <a:t>2017</a:t>
                      </a:r>
                      <a:r>
                        <a:rPr lang="zh-CN" altLang="en-US" dirty="0">
                          <a:effectLst/>
                          <a:latin typeface="Microsoft YaHei" panose="020B0503020204020204" pitchFamily="34" charset="-122"/>
                          <a:ea typeface="Microsoft YaHei" panose="020B0503020204020204" pitchFamily="34" charset="-122"/>
                        </a:rPr>
                        <a:t>年，引入了</a:t>
                      </a:r>
                      <a:r>
                        <a:rPr lang="en-US" dirty="0" err="1">
                          <a:effectLst/>
                          <a:latin typeface="Microsoft YaHei" panose="020B0503020204020204" pitchFamily="34" charset="-122"/>
                          <a:ea typeface="Microsoft YaHei" panose="020B0503020204020204" pitchFamily="34" charset="-122"/>
                        </a:rPr>
                        <a:t>subword</a:t>
                      </a:r>
                      <a:r>
                        <a:rPr lang="zh-CN" altLang="en-US" dirty="0">
                          <a:effectLst/>
                          <a:latin typeface="Microsoft YaHei" panose="020B0503020204020204" pitchFamily="34" charset="-122"/>
                          <a:ea typeface="Microsoft YaHei" panose="020B0503020204020204" pitchFamily="34" charset="-122"/>
                        </a:rPr>
                        <a:t>信息</a:t>
                      </a:r>
                    </a:p>
                  </a:txBody>
                  <a:tcPr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737484216"/>
                  </a:ext>
                </a:extLst>
              </a:tr>
            </a:tbl>
          </a:graphicData>
        </a:graphic>
      </p:graphicFrame>
    </p:spTree>
    <p:extLst>
      <p:ext uri="{BB962C8B-B14F-4D97-AF65-F5344CB8AC3E}">
        <p14:creationId xmlns:p14="http://schemas.microsoft.com/office/powerpoint/2010/main" val="377776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词向量的使用分两种情况：</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特定任务数据上自行训练的词向量</a:t>
            </a:r>
            <a:endParaRPr lang="en-US" altLang="zh-CN" dirty="0">
              <a:latin typeface="Microsoft YaHei" panose="020B0503020204020204" pitchFamily="34" charset="-122"/>
              <a:ea typeface="Microsoft YaHei" panose="020B0503020204020204" pitchFamily="34" charset="-122"/>
            </a:endParaRPr>
          </a:p>
          <a:p>
            <a:pPr>
              <a:buFontTx/>
              <a:buChar char="-"/>
            </a:pPr>
            <a:r>
              <a:rPr lang="zh-CN" altLang="en-US" dirty="0">
                <a:latin typeface="Microsoft YaHei" panose="020B0503020204020204" pitchFamily="34" charset="-122"/>
                <a:ea typeface="Microsoft YaHei" panose="020B0503020204020204" pitchFamily="34" charset="-122"/>
              </a:rPr>
              <a:t> 其它数据上预训练好的词向量</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9652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自行训练的词向量</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pip</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install gensim</a:t>
            </a: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8196A3A3-1ED7-4190-733F-7AE73C090678}"/>
              </a:ext>
            </a:extLst>
          </p:cNvPr>
          <p:cNvPicPr>
            <a:picLocks noChangeAspect="1"/>
          </p:cNvPicPr>
          <p:nvPr/>
        </p:nvPicPr>
        <p:blipFill>
          <a:blip r:embed="rId3"/>
          <a:stretch>
            <a:fillRect/>
          </a:stretch>
        </p:blipFill>
        <p:spPr>
          <a:xfrm>
            <a:off x="1548118" y="3078007"/>
            <a:ext cx="9104251" cy="2566377"/>
          </a:xfrm>
          <a:prstGeom prst="rect">
            <a:avLst/>
          </a:prstGeom>
        </p:spPr>
      </p:pic>
    </p:spTree>
    <p:extLst>
      <p:ext uri="{BB962C8B-B14F-4D97-AF65-F5344CB8AC3E}">
        <p14:creationId xmlns:p14="http://schemas.microsoft.com/office/powerpoint/2010/main" val="75607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加载词向量</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71DA0654-012E-5675-F225-73F6FAD04E9C}"/>
              </a:ext>
            </a:extLst>
          </p:cNvPr>
          <p:cNvPicPr>
            <a:picLocks noChangeAspect="1"/>
          </p:cNvPicPr>
          <p:nvPr/>
        </p:nvPicPr>
        <p:blipFill>
          <a:blip r:embed="rId3"/>
          <a:stretch>
            <a:fillRect/>
          </a:stretch>
        </p:blipFill>
        <p:spPr>
          <a:xfrm>
            <a:off x="2483757" y="2611316"/>
            <a:ext cx="6934200" cy="1308100"/>
          </a:xfrm>
          <a:prstGeom prst="rect">
            <a:avLst/>
          </a:prstGeom>
        </p:spPr>
      </p:pic>
      <p:pic>
        <p:nvPicPr>
          <p:cNvPr id="9" name="图片 8">
            <a:extLst>
              <a:ext uri="{FF2B5EF4-FFF2-40B4-BE49-F238E27FC236}">
                <a16:creationId xmlns:a16="http://schemas.microsoft.com/office/drawing/2014/main" id="{5FFCF735-38E5-CFB3-338C-F2DC41EBF3F0}"/>
              </a:ext>
            </a:extLst>
          </p:cNvPr>
          <p:cNvPicPr>
            <a:picLocks noChangeAspect="1"/>
          </p:cNvPicPr>
          <p:nvPr/>
        </p:nvPicPr>
        <p:blipFill>
          <a:blip r:embed="rId4"/>
          <a:stretch>
            <a:fillRect/>
          </a:stretch>
        </p:blipFill>
        <p:spPr>
          <a:xfrm>
            <a:off x="2115457" y="4379463"/>
            <a:ext cx="7670800" cy="1460500"/>
          </a:xfrm>
          <a:prstGeom prst="rect">
            <a:avLst/>
          </a:prstGeom>
        </p:spPr>
      </p:pic>
    </p:spTree>
    <p:extLst>
      <p:ext uri="{BB962C8B-B14F-4D97-AF65-F5344CB8AC3E}">
        <p14:creationId xmlns:p14="http://schemas.microsoft.com/office/powerpoint/2010/main" val="145330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加载预训练词向量</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sz="2000" dirty="0">
                <a:latin typeface="Microsoft YaHei" panose="020B0503020204020204" pitchFamily="34" charset="-122"/>
                <a:ea typeface="Microsoft YaHei" panose="020B0503020204020204" pitchFamily="34" charset="-122"/>
                <a:hlinkClick r:id="rId3"/>
              </a:rPr>
              <a:t>https://github.com/Embedding/Chinese-Word-Vectors</a:t>
            </a:r>
            <a:endParaRPr lang="en-US" altLang="zh-CN" sz="2000"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也可以通过</a:t>
            </a:r>
            <a:r>
              <a:rPr lang="en-US" altLang="zh-CN" dirty="0">
                <a:latin typeface="Microsoft YaHei" panose="020B0503020204020204" pitchFamily="34" charset="-122"/>
                <a:ea typeface="Microsoft YaHei" panose="020B0503020204020204" pitchFamily="34" charset="-122"/>
              </a:rPr>
              <a:t>gensim</a:t>
            </a:r>
            <a:r>
              <a:rPr lang="zh-CN" altLang="en-US" dirty="0">
                <a:latin typeface="Microsoft YaHei" panose="020B0503020204020204" pitchFamily="34" charset="-122"/>
                <a:ea typeface="Microsoft YaHei" panose="020B0503020204020204" pitchFamily="34" charset="-122"/>
              </a:rPr>
              <a:t>进行加载</a:t>
            </a:r>
            <a:endParaRPr lang="en-US" altLang="zh-CN" dirty="0">
              <a:latin typeface="Microsoft YaHei" panose="020B0503020204020204" pitchFamily="34" charset="-122"/>
              <a:ea typeface="Microsoft YaHei" panose="020B0503020204020204" pitchFamily="34" charset="-122"/>
            </a:endParaRPr>
          </a:p>
          <a:p>
            <a:pPr marL="457200" lvl="1" indent="0">
              <a:buNone/>
            </a:pPr>
            <a:r>
              <a:rPr lang="en-US" altLang="zh-CN" sz="2000" dirty="0"/>
              <a:t>from gensim.models import KeyedVectors</a:t>
            </a:r>
            <a:endParaRPr lang="en-US" altLang="zh-CN" sz="2000" dirty="0">
              <a:latin typeface="Microsoft YaHei" panose="020B0503020204020204" pitchFamily="34" charset="-122"/>
              <a:ea typeface="Microsoft YaHei" panose="020B0503020204020204" pitchFamily="34" charset="-122"/>
            </a:endParaRPr>
          </a:p>
          <a:p>
            <a:pPr marL="457200" lvl="1" indent="0">
              <a:buNone/>
            </a:pPr>
            <a:r>
              <a:rPr lang="en-US" altLang="zh-CN" sz="2000" dirty="0"/>
              <a:t>KeyedVectors.load_word2vec_format</a:t>
            </a:r>
            <a:r>
              <a:rPr lang="zh-CN" altLang="en-US" sz="2000" dirty="0"/>
              <a:t>函数</a:t>
            </a:r>
            <a:endParaRPr lang="en-US" altLang="zh-CN" sz="2000"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4805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根据词向量获取文本表征</a:t>
            </a:r>
            <a:endParaRPr lang="en-US" altLang="zh-CN" dirty="0">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平均词向量</a:t>
            </a:r>
            <a:endParaRPr lang="en-US" altLang="zh-CN" dirty="0">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关键词平均词向量</a:t>
            </a:r>
            <a:endParaRPr lang="en-US" altLang="zh-CN" dirty="0">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加权平均词向量</a:t>
            </a:r>
            <a:endParaRPr lang="en-US" altLang="zh-CN" dirty="0">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04903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椭圆 68"/>
          <p:cNvSpPr/>
          <p:nvPr/>
        </p:nvSpPr>
        <p:spPr>
          <a:xfrm>
            <a:off x="5399404" y="2820871"/>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70" name="椭圆 69"/>
          <p:cNvSpPr/>
          <p:nvPr/>
        </p:nvSpPr>
        <p:spPr>
          <a:xfrm>
            <a:off x="5399404" y="3693789"/>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71" name="椭圆 70"/>
          <p:cNvSpPr/>
          <p:nvPr/>
        </p:nvSpPr>
        <p:spPr>
          <a:xfrm>
            <a:off x="5401904" y="4548742"/>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72" name="椭圆 71"/>
          <p:cNvSpPr/>
          <p:nvPr/>
        </p:nvSpPr>
        <p:spPr>
          <a:xfrm>
            <a:off x="5399404" y="5404127"/>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pic>
        <p:nvPicPr>
          <p:cNvPr id="6" name="图片占位符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7" r="1857"/>
          <a:stretch>
            <a:fillRect/>
          </a:stretch>
        </p:blipFill>
        <p:spPr/>
      </p:pic>
      <p:sp>
        <p:nvSpPr>
          <p:cNvPr id="34" name="文本框 33"/>
          <p:cNvSpPr txBox="1"/>
          <p:nvPr/>
        </p:nvSpPr>
        <p:spPr>
          <a:xfrm>
            <a:off x="4750004" y="6331608"/>
            <a:ext cx="2702257" cy="261610"/>
          </a:xfrm>
          <a:prstGeom prst="rect">
            <a:avLst/>
          </a:prstGeom>
          <a:noFill/>
        </p:spPr>
        <p:txBody>
          <a:bodyPr wrap="square" rtlCol="0">
            <a:spAutoFit/>
          </a:bodyPr>
          <a:lstStyle>
            <a:defPPr>
              <a:defRPr lang="zh-CN"/>
            </a:defPPr>
            <a:lvl1pPr algn="dist">
              <a:defRPr sz="900">
                <a:solidFill>
                  <a:schemeClr val="tx2">
                    <a:lumMod val="40000"/>
                    <a:lumOff val="60000"/>
                  </a:schemeClr>
                </a:solidFill>
              </a:defRPr>
            </a:lvl1pPr>
          </a:lstStyle>
          <a:p>
            <a:pPr algn="ctr"/>
            <a:r>
              <a:rPr lang="zh-CN" altLang="en-US" sz="1050" spc="600" dirty="0">
                <a:latin typeface="Microsoft YaHei" panose="020B0503020204020204" pitchFamily="34" charset="-122"/>
                <a:ea typeface="Microsoft YaHei" panose="020B0503020204020204" pitchFamily="34" charset="-122"/>
              </a:rPr>
              <a:t>学为人师行为世范</a:t>
            </a:r>
          </a:p>
        </p:txBody>
      </p:sp>
      <p:cxnSp>
        <p:nvCxnSpPr>
          <p:cNvPr id="41" name="直接连接符 40"/>
          <p:cNvCxnSpPr/>
          <p:nvPr/>
        </p:nvCxnSpPr>
        <p:spPr>
          <a:xfrm>
            <a:off x="2235124" y="5476235"/>
            <a:ext cx="74531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406662" y="2897035"/>
            <a:ext cx="5446346" cy="430887"/>
          </a:xfrm>
          <a:prstGeom prst="rect">
            <a:avLst/>
          </a:prstGeom>
          <a:noFill/>
        </p:spPr>
        <p:txBody>
          <a:bodyPr wrap="square" lIns="0" tIns="0" rIns="0" bIns="0" rtlCol="0">
            <a:spAutoFit/>
          </a:bodyPr>
          <a:lstStyle/>
          <a:p>
            <a:r>
              <a:rPr lang="zh-CN" altLang="en-US" sz="2800" spc="300" dirty="0">
                <a:solidFill>
                  <a:schemeClr val="accent1"/>
                </a:solidFill>
                <a:latin typeface="Microsoft YaHei" panose="020B0503020204020204" pitchFamily="34" charset="-122"/>
                <a:ea typeface="Microsoft YaHei" panose="020B0503020204020204" pitchFamily="34" charset="-122"/>
              </a:rPr>
              <a:t>基于词的文本表征</a:t>
            </a:r>
            <a:endParaRPr lang="zh-CN" altLang="en-US" sz="2800" spc="3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5421587" y="288647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icrosoft YaHei" panose="020B0503020204020204" pitchFamily="34" charset="-122"/>
                <a:ea typeface="Microsoft YaHei" panose="020B0503020204020204" pitchFamily="34" charset="-122"/>
              </a:rPr>
              <a:t>1</a:t>
            </a:r>
            <a:endParaRPr lang="zh-CN" altLang="en-US" sz="2800" spc="300" dirty="0">
              <a:solidFill>
                <a:schemeClr val="bg1"/>
              </a:solidFill>
              <a:latin typeface="Microsoft YaHei" panose="020B0503020204020204" pitchFamily="34" charset="-122"/>
              <a:ea typeface="Microsoft YaHei" panose="020B0503020204020204" pitchFamily="34" charset="-122"/>
            </a:endParaRPr>
          </a:p>
        </p:txBody>
      </p:sp>
      <p:sp>
        <p:nvSpPr>
          <p:cNvPr id="58" name="文本框 57"/>
          <p:cNvSpPr txBox="1"/>
          <p:nvPr/>
        </p:nvSpPr>
        <p:spPr>
          <a:xfrm>
            <a:off x="6406662" y="3764532"/>
            <a:ext cx="5446346" cy="430887"/>
          </a:xfrm>
          <a:prstGeom prst="rect">
            <a:avLst/>
          </a:prstGeom>
          <a:noFill/>
        </p:spPr>
        <p:txBody>
          <a:bodyPr wrap="square" lIns="0" tIns="0" rIns="0" bIns="0" rtlCol="0">
            <a:spAutoFit/>
          </a:bodyPr>
          <a:lstStyle/>
          <a:p>
            <a:r>
              <a:rPr lang="zh-CN" altLang="en-US" sz="2800" spc="300" dirty="0">
                <a:solidFill>
                  <a:schemeClr val="accent1"/>
                </a:solidFill>
                <a:latin typeface="Microsoft YaHei" panose="020B0503020204020204" pitchFamily="34" charset="-122"/>
                <a:ea typeface="Microsoft YaHei" panose="020B0503020204020204" pitchFamily="34" charset="-122"/>
              </a:rPr>
              <a:t>基于主题的文本表征</a:t>
            </a:r>
            <a:endParaRPr lang="zh-CN" altLang="en-US" sz="2800" spc="3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59" name="文本框 58"/>
          <p:cNvSpPr txBox="1"/>
          <p:nvPr/>
        </p:nvSpPr>
        <p:spPr>
          <a:xfrm>
            <a:off x="5421587" y="376569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icrosoft YaHei" panose="020B0503020204020204" pitchFamily="34" charset="-122"/>
                <a:ea typeface="Microsoft YaHei" panose="020B0503020204020204" pitchFamily="34" charset="-122"/>
              </a:rPr>
              <a:t>2</a:t>
            </a:r>
            <a:endParaRPr lang="zh-CN" altLang="en-US" sz="2800" spc="300" dirty="0">
              <a:solidFill>
                <a:schemeClr val="bg1"/>
              </a:solidFill>
              <a:latin typeface="Microsoft YaHei" panose="020B0503020204020204" pitchFamily="34" charset="-122"/>
              <a:ea typeface="Microsoft YaHei" panose="020B0503020204020204" pitchFamily="34" charset="-122"/>
            </a:endParaRPr>
          </a:p>
        </p:txBody>
      </p:sp>
      <p:sp>
        <p:nvSpPr>
          <p:cNvPr id="62" name="文本框 61"/>
          <p:cNvSpPr txBox="1"/>
          <p:nvPr/>
        </p:nvSpPr>
        <p:spPr>
          <a:xfrm>
            <a:off x="6406662" y="4632029"/>
            <a:ext cx="5459046" cy="430887"/>
          </a:xfrm>
          <a:prstGeom prst="rect">
            <a:avLst/>
          </a:prstGeom>
          <a:noFill/>
        </p:spPr>
        <p:txBody>
          <a:bodyPr wrap="square" lIns="0" tIns="0" rIns="0" bIns="0" rtlCol="0">
            <a:spAutoFit/>
          </a:bodyPr>
          <a:lstStyle/>
          <a:p>
            <a:r>
              <a:rPr lang="zh-CN" altLang="en-US" sz="2800" spc="300" dirty="0">
                <a:solidFill>
                  <a:schemeClr val="accent1"/>
                </a:solidFill>
                <a:latin typeface="Microsoft YaHei" panose="020B0503020204020204" pitchFamily="34" charset="-122"/>
                <a:ea typeface="Microsoft YaHei" panose="020B0503020204020204" pitchFamily="34" charset="-122"/>
              </a:rPr>
              <a:t>基于词向量的文本表征</a:t>
            </a:r>
            <a:endParaRPr lang="zh-CN" altLang="en-US" sz="2800" spc="3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63" name="文本框 62"/>
          <p:cNvSpPr txBox="1"/>
          <p:nvPr/>
        </p:nvSpPr>
        <p:spPr>
          <a:xfrm>
            <a:off x="5421587" y="4621468"/>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icrosoft YaHei" panose="020B0503020204020204" pitchFamily="34" charset="-122"/>
                <a:ea typeface="Microsoft YaHei" panose="020B0503020204020204" pitchFamily="34" charset="-122"/>
              </a:rPr>
              <a:t>3</a:t>
            </a:r>
            <a:endParaRPr lang="zh-CN" altLang="en-US" sz="2800" spc="300" dirty="0">
              <a:solidFill>
                <a:schemeClr val="bg1"/>
              </a:solidFill>
              <a:latin typeface="Microsoft YaHei" panose="020B0503020204020204" pitchFamily="34" charset="-122"/>
              <a:ea typeface="Microsoft YaHei" panose="020B0503020204020204" pitchFamily="34" charset="-122"/>
            </a:endParaRPr>
          </a:p>
        </p:txBody>
      </p:sp>
      <p:sp>
        <p:nvSpPr>
          <p:cNvPr id="66" name="文本框 65"/>
          <p:cNvSpPr txBox="1"/>
          <p:nvPr/>
        </p:nvSpPr>
        <p:spPr>
          <a:xfrm>
            <a:off x="6406662" y="5499525"/>
            <a:ext cx="5446346" cy="430887"/>
          </a:xfrm>
          <a:prstGeom prst="rect">
            <a:avLst/>
          </a:prstGeom>
          <a:noFill/>
        </p:spPr>
        <p:txBody>
          <a:bodyPr wrap="square" lIns="0" tIns="0" rIns="0" bIns="0" rtlCol="0">
            <a:spAutoFit/>
          </a:bodyPr>
          <a:lstStyle/>
          <a:p>
            <a:r>
              <a:rPr lang="zh-CN" altLang="en-US" sz="2800" spc="300" dirty="0">
                <a:solidFill>
                  <a:schemeClr val="accent1"/>
                </a:solidFill>
                <a:latin typeface="Microsoft YaHei" panose="020B0503020204020204" pitchFamily="34" charset="-122"/>
                <a:ea typeface="Microsoft YaHei" panose="020B0503020204020204" pitchFamily="34" charset="-122"/>
              </a:rPr>
              <a:t>基于语言模型的文本表征</a:t>
            </a:r>
            <a:endParaRPr lang="zh-CN" altLang="en-US" sz="2800" spc="3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67" name="文本框 66"/>
          <p:cNvSpPr txBox="1"/>
          <p:nvPr/>
        </p:nvSpPr>
        <p:spPr>
          <a:xfrm>
            <a:off x="5421587" y="548896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icrosoft YaHei" panose="020B0503020204020204" pitchFamily="34" charset="-122"/>
                <a:ea typeface="Microsoft YaHei" panose="020B0503020204020204" pitchFamily="34" charset="-122"/>
              </a:rPr>
              <a:t>4</a:t>
            </a:r>
            <a:endParaRPr lang="zh-CN" altLang="en-US" sz="2800" spc="300" dirty="0">
              <a:solidFill>
                <a:schemeClr val="bg1"/>
              </a:solidFill>
              <a:latin typeface="Microsoft YaHei" panose="020B0503020204020204" pitchFamily="34" charset="-122"/>
              <a:ea typeface="Microsoft YaHei" panose="020B0503020204020204" pitchFamily="34" charset="-122"/>
            </a:endParaRPr>
          </a:p>
        </p:txBody>
      </p:sp>
      <p:sp>
        <p:nvSpPr>
          <p:cNvPr id="73" name="文本占位符 5"/>
          <p:cNvSpPr txBox="1"/>
          <p:nvPr/>
        </p:nvSpPr>
        <p:spPr>
          <a:xfrm>
            <a:off x="1256600" y="3255804"/>
            <a:ext cx="2762739" cy="1504950"/>
          </a:xfrm>
          <a:prstGeom prst="rect">
            <a:avLst/>
          </a:prstGeom>
        </p:spPr>
        <p:txBody>
          <a:bodyPr vert="horz" lIns="0" tIns="0" rIns="0" bIns="0" rtlCol="0">
            <a:noAutofit/>
          </a:bodyPr>
          <a:lstStyle>
            <a:lvl1pPr marL="0" indent="0" algn="ctr" defTabSz="914400" rtl="0" eaLnBrk="1" latinLnBrk="0" hangingPunct="1">
              <a:lnSpc>
                <a:spcPct val="120000"/>
              </a:lnSpc>
              <a:spcBef>
                <a:spcPts val="1000"/>
              </a:spcBef>
              <a:buFont typeface="Arial" panose="020B0604020202090204" pitchFamily="34" charset="0"/>
              <a:buNone/>
              <a:defRPr sz="9600" kern="1200" spc="300">
                <a:solidFill>
                  <a:schemeClr val="accent1"/>
                </a:solidFill>
                <a:latin typeface="+mj-ea"/>
                <a:ea typeface="+mj-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rPr>
              <a:t>目录</a:t>
            </a:r>
          </a:p>
        </p:txBody>
      </p:sp>
      <p:sp>
        <p:nvSpPr>
          <p:cNvPr id="74" name="文本占位符 8"/>
          <p:cNvSpPr>
            <a:spLocks noGrp="1"/>
          </p:cNvSpPr>
          <p:nvPr>
            <p:ph type="body" sz="quarter" idx="12" hasCustomPrompt="1"/>
          </p:nvPr>
        </p:nvSpPr>
        <p:spPr>
          <a:xfrm>
            <a:off x="1641507" y="4841498"/>
            <a:ext cx="1992924" cy="360850"/>
          </a:xfrm>
        </p:spPr>
        <p:txBody>
          <a:bodyPr>
            <a:noAutofit/>
          </a:bodyPr>
          <a:lstStyle>
            <a:lvl1pPr marL="0" indent="0" algn="dist">
              <a:buFontTx/>
              <a:buNone/>
              <a:defRPr sz="1100" baseline="0">
                <a:solidFill>
                  <a:schemeClr val="accent1"/>
                </a:solidFill>
              </a:defRPr>
            </a:lvl1pPr>
          </a:lstStyle>
          <a:p>
            <a:pPr lvl="0"/>
            <a:r>
              <a:rPr lang="en-US" altLang="zh-CN" dirty="0">
                <a:latin typeface="Microsoft YaHei" panose="020B0503020204020204" pitchFamily="34" charset="-122"/>
                <a:ea typeface="Microsoft YaHei" panose="020B0503020204020204" pitchFamily="34" charset="-122"/>
              </a:rPr>
              <a:t>CONTENTS</a:t>
            </a:r>
            <a:endParaRPr lang="zh-CN"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平均词向量</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F396007-E8AD-9ADC-5A57-700BF8C9B552}"/>
              </a:ext>
            </a:extLst>
          </p:cNvPr>
          <p:cNvPicPr>
            <a:picLocks noChangeAspect="1"/>
          </p:cNvPicPr>
          <p:nvPr/>
        </p:nvPicPr>
        <p:blipFill>
          <a:blip r:embed="rId3"/>
          <a:stretch>
            <a:fillRect/>
          </a:stretch>
        </p:blipFill>
        <p:spPr>
          <a:xfrm>
            <a:off x="2449286" y="2317391"/>
            <a:ext cx="6850826" cy="3646783"/>
          </a:xfrm>
          <a:prstGeom prst="rect">
            <a:avLst/>
          </a:prstGeom>
        </p:spPr>
      </p:pic>
      <p:sp>
        <p:nvSpPr>
          <p:cNvPr id="7" name="矩形 6">
            <a:extLst>
              <a:ext uri="{FF2B5EF4-FFF2-40B4-BE49-F238E27FC236}">
                <a16:creationId xmlns:a16="http://schemas.microsoft.com/office/drawing/2014/main" id="{2E0CBF1B-1E59-21E5-A8A1-1075753B51CA}"/>
              </a:ext>
            </a:extLst>
          </p:cNvPr>
          <p:cNvSpPr/>
          <p:nvPr/>
        </p:nvSpPr>
        <p:spPr>
          <a:xfrm>
            <a:off x="1930400" y="5643423"/>
            <a:ext cx="7024915" cy="380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9343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文本相似度计算</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A9BD68E7-7419-A9AD-CD9B-D0F9C5C33755}"/>
              </a:ext>
            </a:extLst>
          </p:cNvPr>
          <p:cNvPicPr>
            <a:picLocks noChangeAspect="1"/>
          </p:cNvPicPr>
          <p:nvPr/>
        </p:nvPicPr>
        <p:blipFill>
          <a:blip r:embed="rId3"/>
          <a:stretch>
            <a:fillRect/>
          </a:stretch>
        </p:blipFill>
        <p:spPr>
          <a:xfrm>
            <a:off x="3133273" y="2328915"/>
            <a:ext cx="5829300" cy="1460500"/>
          </a:xfrm>
          <a:prstGeom prst="rect">
            <a:avLst/>
          </a:prstGeom>
        </p:spPr>
      </p:pic>
      <p:pic>
        <p:nvPicPr>
          <p:cNvPr id="9" name="图片 8">
            <a:extLst>
              <a:ext uri="{FF2B5EF4-FFF2-40B4-BE49-F238E27FC236}">
                <a16:creationId xmlns:a16="http://schemas.microsoft.com/office/drawing/2014/main" id="{8FB4CDB1-A51A-054B-E064-A8BAA063EE2A}"/>
              </a:ext>
            </a:extLst>
          </p:cNvPr>
          <p:cNvPicPr>
            <a:picLocks noChangeAspect="1"/>
          </p:cNvPicPr>
          <p:nvPr/>
        </p:nvPicPr>
        <p:blipFill>
          <a:blip r:embed="rId4"/>
          <a:stretch>
            <a:fillRect/>
          </a:stretch>
        </p:blipFill>
        <p:spPr>
          <a:xfrm>
            <a:off x="1299308" y="3909576"/>
            <a:ext cx="4748615" cy="1125345"/>
          </a:xfrm>
          <a:prstGeom prst="rect">
            <a:avLst/>
          </a:prstGeom>
        </p:spPr>
      </p:pic>
      <p:pic>
        <p:nvPicPr>
          <p:cNvPr id="10" name="图片 9">
            <a:extLst>
              <a:ext uri="{FF2B5EF4-FFF2-40B4-BE49-F238E27FC236}">
                <a16:creationId xmlns:a16="http://schemas.microsoft.com/office/drawing/2014/main" id="{0B6B80D1-EF25-AB41-2FFC-2F6EE1F10956}"/>
              </a:ext>
            </a:extLst>
          </p:cNvPr>
          <p:cNvPicPr>
            <a:picLocks noChangeAspect="1"/>
          </p:cNvPicPr>
          <p:nvPr/>
        </p:nvPicPr>
        <p:blipFill>
          <a:blip r:embed="rId5"/>
          <a:stretch>
            <a:fillRect/>
          </a:stretch>
        </p:blipFill>
        <p:spPr>
          <a:xfrm>
            <a:off x="6144079" y="3949490"/>
            <a:ext cx="4748615" cy="1133870"/>
          </a:xfrm>
          <a:prstGeom prst="rect">
            <a:avLst/>
          </a:prstGeom>
        </p:spPr>
      </p:pic>
    </p:spTree>
    <p:extLst>
      <p:ext uri="{BB962C8B-B14F-4D97-AF65-F5344CB8AC3E}">
        <p14:creationId xmlns:p14="http://schemas.microsoft.com/office/powerpoint/2010/main" val="3148570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关键词平均词向量（选取前二关键词）</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DE22764-F779-63B5-BD96-05D9F9F799D1}"/>
              </a:ext>
            </a:extLst>
          </p:cNvPr>
          <p:cNvPicPr>
            <a:picLocks noChangeAspect="1"/>
          </p:cNvPicPr>
          <p:nvPr/>
        </p:nvPicPr>
        <p:blipFill>
          <a:blip r:embed="rId3"/>
          <a:stretch>
            <a:fillRect/>
          </a:stretch>
        </p:blipFill>
        <p:spPr>
          <a:xfrm>
            <a:off x="2463800" y="2291442"/>
            <a:ext cx="7264400" cy="3987800"/>
          </a:xfrm>
          <a:prstGeom prst="rect">
            <a:avLst/>
          </a:prstGeom>
        </p:spPr>
      </p:pic>
    </p:spTree>
    <p:extLst>
      <p:ext uri="{BB962C8B-B14F-4D97-AF65-F5344CB8AC3E}">
        <p14:creationId xmlns:p14="http://schemas.microsoft.com/office/powerpoint/2010/main" val="343672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文本相似度计算</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6D83CBAF-E29D-B15C-7B56-EBDDB90A6322}"/>
              </a:ext>
            </a:extLst>
          </p:cNvPr>
          <p:cNvPicPr>
            <a:picLocks noChangeAspect="1"/>
          </p:cNvPicPr>
          <p:nvPr/>
        </p:nvPicPr>
        <p:blipFill>
          <a:blip r:embed="rId3"/>
          <a:stretch>
            <a:fillRect/>
          </a:stretch>
        </p:blipFill>
        <p:spPr>
          <a:xfrm>
            <a:off x="3133273" y="2328915"/>
            <a:ext cx="5829300" cy="1460500"/>
          </a:xfrm>
          <a:prstGeom prst="rect">
            <a:avLst/>
          </a:prstGeom>
        </p:spPr>
      </p:pic>
      <p:pic>
        <p:nvPicPr>
          <p:cNvPr id="10" name="图片 9">
            <a:extLst>
              <a:ext uri="{FF2B5EF4-FFF2-40B4-BE49-F238E27FC236}">
                <a16:creationId xmlns:a16="http://schemas.microsoft.com/office/drawing/2014/main" id="{78C183DB-9816-B020-460E-4A2CE23681A7}"/>
              </a:ext>
            </a:extLst>
          </p:cNvPr>
          <p:cNvPicPr>
            <a:picLocks noChangeAspect="1"/>
          </p:cNvPicPr>
          <p:nvPr/>
        </p:nvPicPr>
        <p:blipFill>
          <a:blip r:embed="rId4"/>
          <a:stretch>
            <a:fillRect/>
          </a:stretch>
        </p:blipFill>
        <p:spPr>
          <a:xfrm>
            <a:off x="1058985" y="4240239"/>
            <a:ext cx="4677056" cy="1135616"/>
          </a:xfrm>
          <a:prstGeom prst="rect">
            <a:avLst/>
          </a:prstGeom>
        </p:spPr>
      </p:pic>
      <p:pic>
        <p:nvPicPr>
          <p:cNvPr id="11" name="图片 10">
            <a:extLst>
              <a:ext uri="{FF2B5EF4-FFF2-40B4-BE49-F238E27FC236}">
                <a16:creationId xmlns:a16="http://schemas.microsoft.com/office/drawing/2014/main" id="{77BC2DD8-098F-D55F-D155-38866B4DBB61}"/>
              </a:ext>
            </a:extLst>
          </p:cNvPr>
          <p:cNvPicPr>
            <a:picLocks noChangeAspect="1"/>
          </p:cNvPicPr>
          <p:nvPr/>
        </p:nvPicPr>
        <p:blipFill>
          <a:blip r:embed="rId5"/>
          <a:stretch>
            <a:fillRect/>
          </a:stretch>
        </p:blipFill>
        <p:spPr>
          <a:xfrm>
            <a:off x="5975313" y="4269455"/>
            <a:ext cx="4677056" cy="1106400"/>
          </a:xfrm>
          <a:prstGeom prst="rect">
            <a:avLst/>
          </a:prstGeom>
        </p:spPr>
      </p:pic>
    </p:spTree>
    <p:extLst>
      <p:ext uri="{BB962C8B-B14F-4D97-AF65-F5344CB8AC3E}">
        <p14:creationId xmlns:p14="http://schemas.microsoft.com/office/powerpoint/2010/main" val="706144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加权平均词向量</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DE7906C7-8819-7D51-2F50-D6DFC986DB9A}"/>
              </a:ext>
            </a:extLst>
          </p:cNvPr>
          <p:cNvPicPr>
            <a:picLocks noChangeAspect="1"/>
          </p:cNvPicPr>
          <p:nvPr/>
        </p:nvPicPr>
        <p:blipFill>
          <a:blip r:embed="rId3"/>
          <a:stretch>
            <a:fillRect/>
          </a:stretch>
        </p:blipFill>
        <p:spPr>
          <a:xfrm>
            <a:off x="1746250" y="2258563"/>
            <a:ext cx="8686800" cy="3657600"/>
          </a:xfrm>
          <a:prstGeom prst="rect">
            <a:avLst/>
          </a:prstGeom>
        </p:spPr>
      </p:pic>
    </p:spTree>
    <p:extLst>
      <p:ext uri="{BB962C8B-B14F-4D97-AF65-F5344CB8AC3E}">
        <p14:creationId xmlns:p14="http://schemas.microsoft.com/office/powerpoint/2010/main" val="401359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文本相似度计算</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三、基于词向量的文本表征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FB79923E-F0B7-0DD5-F815-AACE1394D290}"/>
              </a:ext>
            </a:extLst>
          </p:cNvPr>
          <p:cNvPicPr>
            <a:picLocks noChangeAspect="1"/>
          </p:cNvPicPr>
          <p:nvPr/>
        </p:nvPicPr>
        <p:blipFill>
          <a:blip r:embed="rId3"/>
          <a:stretch>
            <a:fillRect/>
          </a:stretch>
        </p:blipFill>
        <p:spPr>
          <a:xfrm>
            <a:off x="3133273" y="2328915"/>
            <a:ext cx="5829300" cy="1460500"/>
          </a:xfrm>
          <a:prstGeom prst="rect">
            <a:avLst/>
          </a:prstGeom>
        </p:spPr>
      </p:pic>
      <p:pic>
        <p:nvPicPr>
          <p:cNvPr id="5" name="图片 4">
            <a:extLst>
              <a:ext uri="{FF2B5EF4-FFF2-40B4-BE49-F238E27FC236}">
                <a16:creationId xmlns:a16="http://schemas.microsoft.com/office/drawing/2014/main" id="{D295F88C-F82A-9860-B760-1A9CFC61EC22}"/>
              </a:ext>
            </a:extLst>
          </p:cNvPr>
          <p:cNvPicPr>
            <a:picLocks noChangeAspect="1"/>
          </p:cNvPicPr>
          <p:nvPr/>
        </p:nvPicPr>
        <p:blipFill>
          <a:blip r:embed="rId4"/>
          <a:stretch>
            <a:fillRect/>
          </a:stretch>
        </p:blipFill>
        <p:spPr>
          <a:xfrm>
            <a:off x="1302919" y="4211098"/>
            <a:ext cx="4775695" cy="1144800"/>
          </a:xfrm>
          <a:prstGeom prst="rect">
            <a:avLst/>
          </a:prstGeom>
        </p:spPr>
      </p:pic>
      <p:pic>
        <p:nvPicPr>
          <p:cNvPr id="9" name="图片 8">
            <a:extLst>
              <a:ext uri="{FF2B5EF4-FFF2-40B4-BE49-F238E27FC236}">
                <a16:creationId xmlns:a16="http://schemas.microsoft.com/office/drawing/2014/main" id="{E3172C1F-5A66-00F6-3A92-2C0BB5BE16E1}"/>
              </a:ext>
            </a:extLst>
          </p:cNvPr>
          <p:cNvPicPr>
            <a:picLocks noChangeAspect="1"/>
          </p:cNvPicPr>
          <p:nvPr/>
        </p:nvPicPr>
        <p:blipFill>
          <a:blip r:embed="rId5"/>
          <a:stretch>
            <a:fillRect/>
          </a:stretch>
        </p:blipFill>
        <p:spPr>
          <a:xfrm>
            <a:off x="6189902" y="4211099"/>
            <a:ext cx="4930413" cy="1140487"/>
          </a:xfrm>
          <a:prstGeom prst="rect">
            <a:avLst/>
          </a:prstGeom>
        </p:spPr>
      </p:pic>
    </p:spTree>
    <p:extLst>
      <p:ext uri="{BB962C8B-B14F-4D97-AF65-F5344CB8AC3E}">
        <p14:creationId xmlns:p14="http://schemas.microsoft.com/office/powerpoint/2010/main" val="4053896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04</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a:xfrm>
            <a:off x="943426" y="2954252"/>
            <a:ext cx="10305143" cy="1296003"/>
          </a:xfrm>
        </p:spPr>
        <p:txBody>
          <a:bodyPr/>
          <a:lstStyle/>
          <a:p>
            <a:r>
              <a:rPr lang="zh-CN" altLang="en-US" dirty="0">
                <a:latin typeface="Microsoft YaHei" panose="020B0503020204020204" pitchFamily="34" charset="-122"/>
                <a:ea typeface="Microsoft YaHei" panose="020B0503020204020204" pitchFamily="34" charset="-122"/>
              </a:rPr>
              <a:t>基于预训练语言模型</a:t>
            </a:r>
          </a:p>
        </p:txBody>
      </p:sp>
    </p:spTree>
    <p:extLst>
      <p:ext uri="{BB962C8B-B14F-4D97-AF65-F5344CB8AC3E}">
        <p14:creationId xmlns:p14="http://schemas.microsoft.com/office/powerpoint/2010/main" val="3434847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7"/>
                <a:ext cx="9100038" cy="4311079"/>
              </a:xfrm>
            </p:spPr>
            <p:txBody>
              <a:bodyPr>
                <a:normAutofit fontScale="92500"/>
              </a:bodyPr>
              <a:lstStyle/>
              <a:p>
                <a:r>
                  <a:rPr lang="zh-CN" altLang="en-US" dirty="0">
                    <a:latin typeface="Microsoft YaHei" panose="020B0503020204020204" pitchFamily="34" charset="-122"/>
                    <a:ea typeface="Microsoft YaHei" panose="020B0503020204020204" pitchFamily="34" charset="-122"/>
                  </a:rPr>
                  <a:t>词向量方法：</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根据假设的语言模型表示</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不能直接获得句子级的文本表征</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学习得到词向量进行保存并用于后续任务</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预训练语言模型</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根据假设的语言模型表示（</a:t>
                </a:r>
                <a:r>
                  <a:rPr lang="en-US" altLang="zh-CN" dirty="0">
                    <a:latin typeface="Microsoft YaHei" panose="020B0503020204020204" pitchFamily="34" charset="-122"/>
                    <a:ea typeface="Microsoft YaHei" panose="020B0503020204020204" pitchFamily="34" charset="-122"/>
                  </a:rPr>
                  <a:t>word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embeddings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&amp;</a:t>
                </a:r>
                <a14:m>
                  <m:oMath xmlns:m="http://schemas.openxmlformats.org/officeDocument/2006/math">
                    <m:r>
                      <a:rPr lang="zh-CN" altLang="en-US" i="1" dirty="0" smtClean="0">
                        <a:latin typeface="Cambria Math" panose="02040503050406030204" pitchFamily="18" charset="0"/>
                        <a:ea typeface="Microsoft YaHei" panose="020B0503020204020204" pitchFamily="34" charset="-122"/>
                      </a:rPr>
                      <m:t> </m:t>
                    </m:r>
                    <m:r>
                      <a:rPr lang="en-US" altLang="zh-CN" i="1" dirty="0" smtClean="0">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lvl="1"/>
                <a14:m>
                  <m:oMath xmlns:m="http://schemas.openxmlformats.org/officeDocument/2006/math">
                    <m:r>
                      <a:rPr lang="en-US" altLang="zh-CN" i="1" dirty="0" smtClean="0">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足够复杂，能够直接输出句子级的文本表征</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同时保存词向量和</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的模型结构</a:t>
                </a:r>
                <a:r>
                  <a:rPr lang="en-US" altLang="zh-CN" dirty="0">
                    <a:latin typeface="Microsoft YaHei" panose="020B0503020204020204" pitchFamily="34" charset="-122"/>
                    <a:ea typeface="Microsoft YaHei" panose="020B0503020204020204" pitchFamily="34" charset="-122"/>
                  </a:rPr>
                  <a:t>&amp;</a:t>
                </a:r>
                <a:r>
                  <a:rPr lang="zh-CN" altLang="en-US" dirty="0">
                    <a:latin typeface="Microsoft YaHei" panose="020B0503020204020204" pitchFamily="34" charset="-122"/>
                    <a:ea typeface="Microsoft YaHei" panose="020B0503020204020204" pitchFamily="34" charset="-122"/>
                  </a:rPr>
                  <a:t>参数，用于后续任务</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7"/>
                <a:ext cx="9100038" cy="4311079"/>
              </a:xfrm>
              <a:blipFill>
                <a:blip r:embed="rId3"/>
                <a:stretch>
                  <a:fillRect l="-2092" t="-1471"/>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4358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88B6F85-F84D-FA0F-2BED-4757A5423F8C}"/>
              </a:ext>
            </a:extLst>
          </p:cNvPr>
          <p:cNvPicPr>
            <a:picLocks noChangeAspect="1"/>
          </p:cNvPicPr>
          <p:nvPr/>
        </p:nvPicPr>
        <p:blipFill>
          <a:blip r:embed="rId3"/>
          <a:stretch>
            <a:fillRect/>
          </a:stretch>
        </p:blipFill>
        <p:spPr>
          <a:xfrm>
            <a:off x="1717935" y="3111980"/>
            <a:ext cx="8756130" cy="2609443"/>
          </a:xfrm>
          <a:prstGeom prst="rect">
            <a:avLst/>
          </a:prstGeom>
        </p:spPr>
      </p:pic>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以</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为例讲解</a:t>
            </a:r>
            <a:r>
              <a:rPr lang="zh-CN" altLang="en-US" dirty="0">
                <a:solidFill>
                  <a:srgbClr val="C00000"/>
                </a:solidFill>
                <a:latin typeface="Microsoft YaHei" panose="020B0503020204020204" pitchFamily="34" charset="-122"/>
                <a:ea typeface="Microsoft YaHei" panose="020B0503020204020204" pitchFamily="34" charset="-122"/>
              </a:rPr>
              <a:t>预训练阶段</a:t>
            </a:r>
            <a:endParaRPr lang="en-US" altLang="zh-CN" dirty="0">
              <a:solidFill>
                <a:srgbClr val="C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将整个文本</a:t>
            </a:r>
            <a:r>
              <a:rPr lang="en-US" altLang="zh-CN" dirty="0">
                <a:latin typeface="Microsoft YaHei" panose="020B0503020204020204" pitchFamily="34" charset="-122"/>
                <a:ea typeface="Microsoft YaHei" panose="020B0503020204020204" pitchFamily="34" charset="-122"/>
              </a:rPr>
              <a:t>+[CLS] &amp; [SEP]</a:t>
            </a:r>
            <a:r>
              <a:rPr lang="zh-CN" altLang="en-US" dirty="0">
                <a:latin typeface="Microsoft YaHei" panose="020B0503020204020204" pitchFamily="34" charset="-122"/>
                <a:ea typeface="Microsoft YaHei" panose="020B0503020204020204" pitchFamily="34" charset="-122"/>
              </a:rPr>
              <a:t>作为输入 </a:t>
            </a:r>
            <a:r>
              <a:rPr lang="en-US" altLang="zh-CN" dirty="0">
                <a:solidFill>
                  <a:schemeClr val="accent1"/>
                </a:solidFill>
                <a:latin typeface="Microsoft YaHei" panose="020B0503020204020204" pitchFamily="34" charset="-122"/>
                <a:ea typeface="Microsoft YaHei" panose="020B0503020204020204" pitchFamily="34" charset="-122"/>
              </a:rPr>
              <a:t>token</a:t>
            </a:r>
            <a:r>
              <a:rPr lang="zh-CN" altLang="en-US" dirty="0">
                <a:solidFill>
                  <a:schemeClr val="accent1"/>
                </a:solidFill>
                <a:latin typeface="Microsoft YaHei" panose="020B0503020204020204" pitchFamily="34" charset="-122"/>
                <a:ea typeface="Microsoft YaHei" panose="020B0503020204020204" pitchFamily="34" charset="-122"/>
              </a:rPr>
              <a:t>序列</a:t>
            </a:r>
            <a:endParaRPr lang="en-US" altLang="zh-CN" dirty="0">
              <a:solidFill>
                <a:schemeClr val="accent1"/>
              </a:solidFill>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7" name="圆角矩形标注 6">
            <a:extLst>
              <a:ext uri="{FF2B5EF4-FFF2-40B4-BE49-F238E27FC236}">
                <a16:creationId xmlns:a16="http://schemas.microsoft.com/office/drawing/2014/main" id="{78563EBA-E572-80DE-3288-E1B75984DEEB}"/>
              </a:ext>
            </a:extLst>
          </p:cNvPr>
          <p:cNvSpPr/>
          <p:nvPr/>
        </p:nvSpPr>
        <p:spPr>
          <a:xfrm>
            <a:off x="7056" y="4505826"/>
            <a:ext cx="1522902" cy="590202"/>
          </a:xfrm>
          <a:prstGeom prst="wedgeRoundRectCallout">
            <a:avLst>
              <a:gd name="adj1" fmla="val 72108"/>
              <a:gd name="adj2" fmla="val -12439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Word embedding</a:t>
            </a:r>
            <a:endParaRPr kumimoji="1" lang="zh-CN" altLang="en-US" dirty="0">
              <a:solidFill>
                <a:srgbClr val="C00000"/>
              </a:solidFill>
            </a:endParaRPr>
          </a:p>
        </p:txBody>
      </p:sp>
    </p:spTree>
    <p:extLst>
      <p:ext uri="{BB962C8B-B14F-4D97-AF65-F5344CB8AC3E}">
        <p14:creationId xmlns:p14="http://schemas.microsoft.com/office/powerpoint/2010/main" val="334025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8"/>
                <a:ext cx="4984324" cy="4064584"/>
              </a:xfrm>
            </p:spPr>
            <p:txBody>
              <a:bodyPr>
                <a:normAutofit fontScale="92500"/>
              </a:bodyPr>
              <a:lstStyle/>
              <a:p>
                <a:pPr marL="0" indent="0">
                  <a:buNone/>
                </a:pPr>
                <a:r>
                  <a:rPr lang="zh-CN" altLang="en-US" dirty="0">
                    <a:latin typeface="Microsoft YaHei" panose="020B0503020204020204" pitchFamily="34" charset="-122"/>
                    <a:ea typeface="Microsoft YaHei" panose="020B0503020204020204" pitchFamily="34" charset="-122"/>
                  </a:rPr>
                  <a:t>以</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为例讲解</a:t>
                </a:r>
                <a:r>
                  <a:rPr lang="zh-CN" altLang="en-US" dirty="0">
                    <a:solidFill>
                      <a:srgbClr val="C00000"/>
                    </a:solidFill>
                    <a:latin typeface="Microsoft YaHei" panose="020B0503020204020204" pitchFamily="34" charset="-122"/>
                    <a:ea typeface="Microsoft YaHei" panose="020B0503020204020204" pitchFamily="34" charset="-122"/>
                  </a:rPr>
                  <a:t>预训练阶段</a:t>
                </a:r>
                <a:endParaRPr lang="en-US" altLang="zh-CN" dirty="0">
                  <a:solidFill>
                    <a:srgbClr val="C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以多层</a:t>
                </a:r>
                <a:r>
                  <a:rPr lang="en-US"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为主体结构（</a:t>
                </a:r>
                <a14:m>
                  <m:oMath xmlns:m="http://schemas.openxmlformats.org/officeDocument/2006/math">
                    <m:r>
                      <a:rPr lang="en-US" altLang="zh-CN" i="1" dirty="0" smtClean="0">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每一个</a:t>
                </a:r>
                <a:r>
                  <a:rPr lang="en-US" altLang="zh-CN" dirty="0">
                    <a:latin typeface="Microsoft YaHei" panose="020B0503020204020204" pitchFamily="34" charset="-122"/>
                    <a:ea typeface="Microsoft YaHei" panose="020B0503020204020204" pitchFamily="34" charset="-122"/>
                  </a:rPr>
                  <a:t>token</a:t>
                </a:r>
                <a:r>
                  <a:rPr lang="zh-CN" altLang="en-US" dirty="0">
                    <a:latin typeface="Microsoft YaHei" panose="020B0503020204020204" pitchFamily="34" charset="-122"/>
                    <a:ea typeface="Microsoft YaHei" panose="020B0503020204020204" pitchFamily="34" charset="-122"/>
                  </a:rPr>
                  <a:t>对应一个向量输入到</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14:m>
                  <m:oMath xmlns:m="http://schemas.openxmlformats.org/officeDocument/2006/math">
                    <m:r>
                      <a:rPr lang="en-US" altLang="zh-CN" i="1" dirty="0">
                        <a:latin typeface="Cambria Math" panose="02040503050406030204" pitchFamily="18" charset="0"/>
                        <a:ea typeface="Microsoft YaHei" panose="020B0503020204020204" pitchFamily="34" charset="-122"/>
                      </a:rPr>
                      <m:t>𝑓</m:t>
                    </m:r>
                  </m:oMath>
                </a14:m>
                <a:r>
                  <a:rPr lang="zh-CN" altLang="en-US" dirty="0">
                    <a:latin typeface="Microsoft YaHei" panose="020B0503020204020204" pitchFamily="34" charset="-122"/>
                    <a:ea typeface="Microsoft YaHei" panose="020B0503020204020204" pitchFamily="34" charset="-122"/>
                  </a:rPr>
                  <a:t>输出给每一个</a:t>
                </a:r>
                <a:r>
                  <a:rPr lang="en-US" altLang="zh-CN" dirty="0">
                    <a:latin typeface="Microsoft YaHei" panose="020B0503020204020204" pitchFamily="34" charset="-122"/>
                    <a:ea typeface="Microsoft YaHei" panose="020B0503020204020204" pitchFamily="34" charset="-122"/>
                  </a:rPr>
                  <a:t>token</a:t>
                </a:r>
                <a:r>
                  <a:rPr lang="zh-CN" altLang="en-US" dirty="0">
                    <a:latin typeface="Microsoft YaHei" panose="020B0503020204020204" pitchFamily="34" charset="-122"/>
                    <a:ea typeface="Microsoft YaHei" panose="020B0503020204020204" pitchFamily="34" charset="-122"/>
                  </a:rPr>
                  <a:t>对应一个向量</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8"/>
                <a:ext cx="4984324" cy="4064584"/>
              </a:xfrm>
              <a:blipFill>
                <a:blip r:embed="rId3"/>
                <a:stretch>
                  <a:fillRect l="-4071" t="-1558" r="-152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61788474-2263-F08E-0350-EDFACA7E388E}"/>
              </a:ext>
            </a:extLst>
          </p:cNvPr>
          <p:cNvPicPr>
            <a:picLocks noChangeAspect="1"/>
          </p:cNvPicPr>
          <p:nvPr/>
        </p:nvPicPr>
        <p:blipFill>
          <a:blip r:embed="rId4"/>
          <a:stretch>
            <a:fillRect/>
          </a:stretch>
        </p:blipFill>
        <p:spPr>
          <a:xfrm>
            <a:off x="7004601" y="1769208"/>
            <a:ext cx="3370324" cy="3824261"/>
          </a:xfrm>
          <a:prstGeom prst="rect">
            <a:avLst/>
          </a:prstGeom>
        </p:spPr>
      </p:pic>
      <p:sp>
        <p:nvSpPr>
          <p:cNvPr id="7" name="矩形 6">
            <a:extLst>
              <a:ext uri="{FF2B5EF4-FFF2-40B4-BE49-F238E27FC236}">
                <a16:creationId xmlns:a16="http://schemas.microsoft.com/office/drawing/2014/main" id="{1C7CF13C-50DA-AB05-9EBC-65F396C5845F}"/>
              </a:ext>
            </a:extLst>
          </p:cNvPr>
          <p:cNvSpPr/>
          <p:nvPr/>
        </p:nvSpPr>
        <p:spPr>
          <a:xfrm>
            <a:off x="1407259" y="5595607"/>
            <a:ext cx="9100038" cy="4806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rPr>
              <a:t>输入的</a:t>
            </a:r>
            <a:r>
              <a:rPr kumimoji="1" lang="en-US" altLang="zh-CN" dirty="0">
                <a:solidFill>
                  <a:schemeClr val="accent1"/>
                </a:solidFill>
              </a:rPr>
              <a:t>embedding</a:t>
            </a:r>
            <a:r>
              <a:rPr kumimoji="1" lang="zh-CN" altLang="en-US" dirty="0">
                <a:solidFill>
                  <a:schemeClr val="accent1"/>
                </a:solidFill>
              </a:rPr>
              <a:t>表达</a:t>
            </a:r>
            <a:r>
              <a:rPr kumimoji="1" lang="en-US" altLang="zh-CN" dirty="0">
                <a:solidFill>
                  <a:schemeClr val="accent1"/>
                </a:solidFill>
              </a:rPr>
              <a:t>token</a:t>
            </a:r>
            <a:r>
              <a:rPr kumimoji="1" lang="zh-CN" altLang="en-US" dirty="0">
                <a:solidFill>
                  <a:schemeClr val="accent1"/>
                </a:solidFill>
              </a:rPr>
              <a:t>本身的语义，输出的</a:t>
            </a:r>
            <a:r>
              <a:rPr kumimoji="1" lang="en-US" altLang="zh-CN" dirty="0">
                <a:solidFill>
                  <a:schemeClr val="accent1"/>
                </a:solidFill>
              </a:rPr>
              <a:t>embedding</a:t>
            </a:r>
            <a:r>
              <a:rPr kumimoji="1" lang="zh-CN" altLang="en-US" dirty="0">
                <a:solidFill>
                  <a:schemeClr val="accent1"/>
                </a:solidFill>
              </a:rPr>
              <a:t>表达</a:t>
            </a:r>
            <a:r>
              <a:rPr kumimoji="1" lang="en-US" altLang="zh-CN" dirty="0">
                <a:solidFill>
                  <a:schemeClr val="accent1"/>
                </a:solidFill>
              </a:rPr>
              <a:t>token</a:t>
            </a:r>
            <a:r>
              <a:rPr kumimoji="1" lang="zh-CN" altLang="en-US" dirty="0">
                <a:solidFill>
                  <a:schemeClr val="accent1"/>
                </a:solidFill>
              </a:rPr>
              <a:t>在上下文中的语义</a:t>
            </a:r>
          </a:p>
        </p:txBody>
      </p:sp>
      <p:pic>
        <p:nvPicPr>
          <p:cNvPr id="8" name="图片 7">
            <a:extLst>
              <a:ext uri="{FF2B5EF4-FFF2-40B4-BE49-F238E27FC236}">
                <a16:creationId xmlns:a16="http://schemas.microsoft.com/office/drawing/2014/main" id="{EE2B9DE7-656E-B121-AD10-18DD6ECEB1AA}"/>
              </a:ext>
            </a:extLst>
          </p:cNvPr>
          <p:cNvPicPr>
            <a:picLocks noChangeAspect="1"/>
          </p:cNvPicPr>
          <p:nvPr/>
        </p:nvPicPr>
        <p:blipFill>
          <a:blip r:embed="rId5"/>
          <a:stretch>
            <a:fillRect/>
          </a:stretch>
        </p:blipFill>
        <p:spPr>
          <a:xfrm>
            <a:off x="9793411" y="5199769"/>
            <a:ext cx="647700" cy="393700"/>
          </a:xfrm>
          <a:prstGeom prst="rect">
            <a:avLst/>
          </a:prstGeom>
        </p:spPr>
      </p:pic>
    </p:spTree>
    <p:extLst>
      <p:ext uri="{BB962C8B-B14F-4D97-AF65-F5344CB8AC3E}">
        <p14:creationId xmlns:p14="http://schemas.microsoft.com/office/powerpoint/2010/main" val="4723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NLP</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p:txBody>
          <a:bodyPr/>
          <a:lstStyle/>
          <a:p>
            <a:r>
              <a:rPr lang="zh-CN" altLang="en-US" dirty="0">
                <a:latin typeface="Microsoft YaHei" panose="020B0503020204020204" pitchFamily="34" charset="-122"/>
                <a:ea typeface="Microsoft YaHei" panose="020B0503020204020204" pitchFamily="34" charset="-122"/>
              </a:rPr>
              <a:t>语言模型</a:t>
            </a:r>
          </a:p>
        </p:txBody>
      </p:sp>
    </p:spTree>
    <p:extLst>
      <p:ext uri="{BB962C8B-B14F-4D97-AF65-F5344CB8AC3E}">
        <p14:creationId xmlns:p14="http://schemas.microsoft.com/office/powerpoint/2010/main" val="119154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8"/>
                <a:ext cx="9100038" cy="4076956"/>
              </a:xfrm>
            </p:spPr>
            <p:txBody>
              <a:bodyPr>
                <a:normAutofit/>
              </a:bodyPr>
              <a:lstStyle/>
              <a:p>
                <a:pPr marL="0" indent="0">
                  <a:buNone/>
                </a:pPr>
                <a:r>
                  <a:rPr lang="zh-CN" altLang="en-US" dirty="0">
                    <a:latin typeface="Microsoft YaHei" panose="020B0503020204020204" pitchFamily="34" charset="-122"/>
                    <a:ea typeface="Microsoft YaHei" panose="020B0503020204020204" pitchFamily="34" charset="-122"/>
                  </a:rPr>
                  <a:t>以</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为例讲解</a:t>
                </a:r>
                <a:r>
                  <a:rPr lang="zh-CN" altLang="en-US" dirty="0">
                    <a:solidFill>
                      <a:srgbClr val="C00000"/>
                    </a:solidFill>
                    <a:latin typeface="Microsoft YaHei" panose="020B0503020204020204" pitchFamily="34" charset="-122"/>
                    <a:ea typeface="Microsoft YaHei" panose="020B0503020204020204" pitchFamily="34" charset="-122"/>
                  </a:rPr>
                  <a:t>预训练阶段</a:t>
                </a:r>
                <a:endParaRPr lang="en-US" altLang="zh-CN" dirty="0">
                  <a:solidFill>
                    <a:srgbClr val="C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需要学习的参数分为两部分</a:t>
                </a:r>
                <a:endParaRPr lang="en-US" altLang="zh-CN" dirty="0">
                  <a:latin typeface="Microsoft YaHei" panose="020B0503020204020204" pitchFamily="34" charset="-122"/>
                  <a:ea typeface="Microsoft YaHei" panose="020B0503020204020204" pitchFamily="34" charset="-122"/>
                </a:endParaRPr>
              </a:p>
              <a:p>
                <a:r>
                  <a:rPr lang="en-US" altLang="zh-CN" dirty="0">
                    <a:solidFill>
                      <a:schemeClr val="accent1"/>
                    </a:solidFill>
                    <a:latin typeface="Microsoft YaHei" panose="020B0503020204020204" pitchFamily="34" charset="-122"/>
                    <a:ea typeface="Microsoft YaHei" panose="020B0503020204020204" pitchFamily="34" charset="-122"/>
                  </a:rPr>
                  <a:t>embeddings</a:t>
                </a:r>
                <a:r>
                  <a:rPr lang="zh-CN" altLang="en-US" dirty="0">
                    <a:solidFill>
                      <a:schemeClr val="accent1"/>
                    </a:solidFill>
                    <a:latin typeface="Microsoft YaHei" panose="020B0503020204020204" pitchFamily="34" charset="-122"/>
                    <a:ea typeface="Microsoft YaHei" panose="020B0503020204020204" pitchFamily="34" charset="-122"/>
                  </a:rPr>
                  <a:t> 和 </a:t>
                </a:r>
                <a14:m>
                  <m:oMath xmlns:m="http://schemas.openxmlformats.org/officeDocument/2006/math">
                    <m:r>
                      <a:rPr lang="en-US" altLang="zh-CN" i="1" dirty="0" smtClean="0">
                        <a:solidFill>
                          <a:schemeClr val="accent1"/>
                        </a:solidFill>
                        <a:latin typeface="Cambria Math" panose="02040503050406030204" pitchFamily="18" charset="0"/>
                        <a:ea typeface="Microsoft YaHei" panose="020B0503020204020204" pitchFamily="34" charset="-122"/>
                      </a:rPr>
                      <m:t>𝑓</m:t>
                    </m:r>
                  </m:oMath>
                </a14:m>
                <a:endParaRPr lang="en-US" altLang="zh-CN" dirty="0">
                  <a:solidFill>
                    <a:schemeClr val="accent1"/>
                  </a:solidFill>
                  <a:latin typeface="Microsoft YaHei" panose="020B0503020204020204" pitchFamily="34" charset="-122"/>
                  <a:ea typeface="Microsoft YaHei" panose="020B0503020204020204" pitchFamily="34" charset="-122"/>
                </a:endParaRPr>
              </a:p>
              <a:p>
                <a:endParaRPr lang="en-US" altLang="zh-CN" dirty="0">
                  <a:solidFill>
                    <a:schemeClr val="accent1"/>
                  </a:solidFill>
                  <a:latin typeface="Microsoft YaHei" panose="020B0503020204020204" pitchFamily="34" charset="-122"/>
                  <a:ea typeface="Microsoft YaHei" panose="020B0503020204020204" pitchFamily="34" charset="-122"/>
                </a:endParaRPr>
              </a:p>
              <a:p>
                <a:pPr>
                  <a:buFontTx/>
                  <a:buChar char="-"/>
                </a:pPr>
                <a:r>
                  <a:rPr lang="zh-CN" altLang="en-US" dirty="0">
                    <a:solidFill>
                      <a:schemeClr val="accent1"/>
                    </a:solidFill>
                    <a:latin typeface="Microsoft YaHei" panose="020B0503020204020204" pitchFamily="34" charset="-122"/>
                    <a:ea typeface="Microsoft YaHei" panose="020B0503020204020204" pitchFamily="34" charset="-122"/>
                  </a:rPr>
                  <a:t>引入能够表征语言模型本质</a:t>
                </a:r>
                <a:r>
                  <a:rPr lang="zh-CN" altLang="en-US">
                    <a:solidFill>
                      <a:schemeClr val="accent1"/>
                    </a:solidFill>
                    <a:latin typeface="Microsoft YaHei" panose="020B0503020204020204" pitchFamily="34" charset="-122"/>
                    <a:ea typeface="Microsoft YaHei" panose="020B0503020204020204" pitchFamily="34" charset="-122"/>
                  </a:rPr>
                  <a:t>的任务</a:t>
                </a:r>
                <a:endParaRPr lang="en-US" altLang="zh-CN" dirty="0">
                  <a:solidFill>
                    <a:schemeClr val="accent1"/>
                  </a:solidFill>
                  <a:latin typeface="Microsoft YaHei" panose="020B0503020204020204" pitchFamily="34" charset="-122"/>
                  <a:ea typeface="Microsoft YaHei" panose="020B0503020204020204" pitchFamily="34" charset="-122"/>
                </a:endParaRPr>
              </a:p>
              <a:p>
                <a:pPr lvl="1">
                  <a:buFontTx/>
                  <a:buChar char="-"/>
                </a:pPr>
                <a:r>
                  <a:rPr lang="zh-CN" altLang="en-US" dirty="0">
                    <a:solidFill>
                      <a:schemeClr val="accent1"/>
                    </a:solidFill>
                    <a:latin typeface="Microsoft YaHei" panose="020B0503020204020204" pitchFamily="34" charset="-122"/>
                    <a:ea typeface="Microsoft YaHei" panose="020B0503020204020204" pitchFamily="34" charset="-122"/>
                  </a:rPr>
                  <a:t>预测上下文中缺失的词</a:t>
                </a:r>
                <a:endParaRPr lang="en-US" altLang="zh-CN" dirty="0">
                  <a:solidFill>
                    <a:schemeClr val="accent1"/>
                  </a:solidFill>
                  <a:latin typeface="Microsoft YaHei" panose="020B0503020204020204" pitchFamily="34" charset="-122"/>
                  <a:ea typeface="Microsoft YaHei" panose="020B0503020204020204" pitchFamily="34" charset="-122"/>
                </a:endParaRPr>
              </a:p>
              <a:p>
                <a:pPr lvl="1">
                  <a:buFontTx/>
                  <a:buChar char="-"/>
                </a:pPr>
                <a:r>
                  <a:rPr lang="zh-CN" altLang="en-US" dirty="0">
                    <a:solidFill>
                      <a:schemeClr val="accent1"/>
                    </a:solidFill>
                    <a:latin typeface="Microsoft YaHei" panose="020B0503020204020204" pitchFamily="34" charset="-122"/>
                    <a:ea typeface="Microsoft YaHei" panose="020B0503020204020204" pitchFamily="34" charset="-122"/>
                  </a:rPr>
                  <a:t>预测两个句子是否是连续的</a:t>
                </a:r>
                <a:endParaRPr lang="en-US" altLang="zh-CN" dirty="0">
                  <a:solidFill>
                    <a:schemeClr val="accent1"/>
                  </a:solidFill>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8"/>
                <a:ext cx="9100038" cy="4076956"/>
              </a:xfrm>
              <a:blipFill>
                <a:blip r:embed="rId3"/>
                <a:stretch>
                  <a:fillRect l="-2650" t="-1863" b="-403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876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基于预训练语言模型的设计，获得文本表征</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在</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中，直接将补充的</a:t>
            </a:r>
            <a:r>
              <a:rPr lang="en-US" altLang="zh-CN" dirty="0">
                <a:latin typeface="Microsoft YaHei" panose="020B0503020204020204" pitchFamily="34" charset="-122"/>
                <a:ea typeface="Microsoft YaHei" panose="020B0503020204020204" pitchFamily="34" charset="-122"/>
              </a:rPr>
              <a:t>[CLS]</a:t>
            </a:r>
            <a:r>
              <a:rPr lang="zh-CN" altLang="en-US" dirty="0">
                <a:latin typeface="Microsoft YaHei" panose="020B0503020204020204" pitchFamily="34" charset="-122"/>
                <a:ea typeface="Microsoft YaHei" panose="020B0503020204020204" pitchFamily="34" charset="-122"/>
              </a:rPr>
              <a:t>在输出时对应的向量表征作为文本表征</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5A3111F3-ABEC-509F-BC40-AF2B24F0DBCE}"/>
              </a:ext>
            </a:extLst>
          </p:cNvPr>
          <p:cNvPicPr>
            <a:picLocks noChangeAspect="1"/>
          </p:cNvPicPr>
          <p:nvPr/>
        </p:nvPicPr>
        <p:blipFill>
          <a:blip r:embed="rId3"/>
          <a:stretch>
            <a:fillRect/>
          </a:stretch>
        </p:blipFill>
        <p:spPr>
          <a:xfrm>
            <a:off x="2311400" y="4354051"/>
            <a:ext cx="7556500" cy="571500"/>
          </a:xfrm>
          <a:prstGeom prst="rect">
            <a:avLst/>
          </a:prstGeom>
        </p:spPr>
      </p:pic>
    </p:spTree>
    <p:extLst>
      <p:ext uri="{BB962C8B-B14F-4D97-AF65-F5344CB8AC3E}">
        <p14:creationId xmlns:p14="http://schemas.microsoft.com/office/powerpoint/2010/main" val="3712155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580684" cy="3610708"/>
          </a:xfrm>
        </p:spPr>
        <p:txBody>
          <a:bodyPr>
            <a:normAutofit lnSpcReduction="10000"/>
          </a:bodyPr>
          <a:lstStyle/>
          <a:p>
            <a:pPr marL="0" indent="0">
              <a:buNone/>
            </a:pPr>
            <a:r>
              <a:rPr lang="zh-CN" altLang="en-US" dirty="0">
                <a:latin typeface="Microsoft YaHei" panose="020B0503020204020204" pitchFamily="34" charset="-122"/>
                <a:ea typeface="Microsoft YaHei" panose="020B0503020204020204" pitchFamily="34" charset="-122"/>
              </a:rPr>
              <a:t>基于</a:t>
            </a:r>
            <a:r>
              <a:rPr lang="zh-CN" altLang="en-US" dirty="0">
                <a:solidFill>
                  <a:schemeClr val="accent1"/>
                </a:solidFill>
                <a:latin typeface="Microsoft YaHei" panose="020B0503020204020204" pitchFamily="34" charset="-122"/>
                <a:ea typeface="Microsoft YaHei" panose="020B0503020204020204" pitchFamily="34" charset="-122"/>
              </a:rPr>
              <a:t>预训练语言模型</a:t>
            </a:r>
            <a:r>
              <a:rPr lang="en-US" altLang="zh-CN" dirty="0">
                <a:solidFill>
                  <a:schemeClr val="accent1"/>
                </a:solidFill>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获得文本表征</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sz="2000" dirty="0">
              <a:latin typeface="Microsoft YaHei" panose="020B0503020204020204" pitchFamily="34" charset="-122"/>
              <a:ea typeface="Microsoft YaHei" panose="020B0503020204020204" pitchFamily="34" charset="-122"/>
            </a:endParaRPr>
          </a:p>
          <a:p>
            <a:r>
              <a:rPr lang="en-US" altLang="zh-CN" sz="2400" dirty="0" err="1">
                <a:latin typeface="Microsoft YaHei" panose="020B0503020204020204" pitchFamily="34" charset="-122"/>
                <a:ea typeface="Microsoft YaHei" panose="020B0503020204020204" pitchFamily="34" charset="-122"/>
              </a:rPr>
              <a:t>Pytorch</a:t>
            </a:r>
            <a:r>
              <a:rPr lang="zh-CN" altLang="en-US" sz="2400" dirty="0">
                <a:latin typeface="Microsoft YaHei" panose="020B0503020204020204" pitchFamily="34" charset="-122"/>
                <a:ea typeface="Microsoft YaHei" panose="020B0503020204020204" pitchFamily="34" charset="-122"/>
              </a:rPr>
              <a:t>版本：</a:t>
            </a:r>
            <a:r>
              <a:rPr lang="en-US" altLang="zh-CN" sz="2400" dirty="0"/>
              <a:t> </a:t>
            </a:r>
          </a:p>
          <a:p>
            <a:pPr marL="0" indent="0">
              <a:buNone/>
            </a:pPr>
            <a:r>
              <a:rPr lang="en-US" altLang="zh-CN" sz="2400" dirty="0">
                <a:solidFill>
                  <a:schemeClr val="accent1"/>
                </a:solidFill>
              </a:rPr>
              <a:t>	pip install </a:t>
            </a:r>
            <a:r>
              <a:rPr lang="en-US" altLang="zh-CN" sz="2400" dirty="0" err="1">
                <a:solidFill>
                  <a:schemeClr val="accent1"/>
                </a:solidFill>
              </a:rPr>
              <a:t>pytorch</a:t>
            </a:r>
            <a:r>
              <a:rPr lang="en-US" altLang="zh-CN" sz="2400" dirty="0">
                <a:solidFill>
                  <a:schemeClr val="accent1"/>
                </a:solidFill>
              </a:rPr>
              <a:t>-pretrained-bert</a:t>
            </a:r>
            <a:endParaRPr lang="en-US" altLang="zh-CN" sz="2400" dirty="0">
              <a:solidFill>
                <a:schemeClr val="accent1"/>
              </a:solidFill>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预训练模型下载：</a:t>
            </a:r>
            <a:endParaRPr lang="en-US" altLang="zh-CN" sz="2400" dirty="0">
              <a:latin typeface="Microsoft YaHei" panose="020B0503020204020204" pitchFamily="34" charset="-122"/>
              <a:ea typeface="Microsoft YaHei" panose="020B0503020204020204" pitchFamily="34" charset="-122"/>
            </a:endParaRPr>
          </a:p>
          <a:p>
            <a:pPr marL="0" indent="0">
              <a:buNone/>
            </a:pPr>
            <a:r>
              <a:rPr lang="en-US" altLang="zh-CN"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hlinkClick r:id="rId3"/>
              </a:rPr>
              <a:t>https://github.com/google-research/bert#pre-trained-models</a:t>
            </a: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10657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r>
              <a:rPr lang="zh-CN" altLang="en-US" sz="2400" dirty="0">
                <a:latin typeface="Microsoft YaHei" panose="020B0503020204020204" pitchFamily="34" charset="-122"/>
                <a:ea typeface="Microsoft YaHei" panose="020B0503020204020204" pitchFamily="34" charset="-122"/>
              </a:rPr>
              <a:t>预训练模型下载：</a:t>
            </a:r>
            <a:r>
              <a:rPr lang="en-US" altLang="zh-CN" sz="2400" dirty="0">
                <a:latin typeface="Microsoft YaHei" panose="020B0503020204020204" pitchFamily="34" charset="-122"/>
                <a:ea typeface="Microsoft YaHei" panose="020B0503020204020204" pitchFamily="34" charset="-122"/>
                <a:hlinkClick r:id="rId3"/>
              </a:rPr>
              <a:t>https://huggingface.co/models</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找到对应的版本下载</a:t>
            </a:r>
            <a:r>
              <a:rPr lang="en-US" altLang="zh-CN" sz="2400" dirty="0">
                <a:latin typeface="Microsoft YaHei" panose="020B0503020204020204" pitchFamily="34" charset="-122"/>
                <a:ea typeface="Microsoft YaHei" panose="020B0503020204020204" pitchFamily="34" charset="-122"/>
              </a:rPr>
              <a:t>bin</a:t>
            </a:r>
            <a:r>
              <a:rPr lang="zh-CN" altLang="en-US" sz="2400" dirty="0">
                <a:latin typeface="Microsoft YaHei" panose="020B0503020204020204" pitchFamily="34" charset="-122"/>
                <a:ea typeface="Microsoft YaHei" panose="020B0503020204020204" pitchFamily="34" charset="-122"/>
              </a:rPr>
              <a:t>文件</a:t>
            </a:r>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80134B5-6375-0F70-A96D-7F850A029806}"/>
              </a:ext>
            </a:extLst>
          </p:cNvPr>
          <p:cNvPicPr>
            <a:picLocks noChangeAspect="1"/>
          </p:cNvPicPr>
          <p:nvPr/>
        </p:nvPicPr>
        <p:blipFill>
          <a:blip r:embed="rId4"/>
          <a:stretch>
            <a:fillRect/>
          </a:stretch>
        </p:blipFill>
        <p:spPr>
          <a:xfrm>
            <a:off x="2240899" y="2815359"/>
            <a:ext cx="7541730" cy="3069431"/>
          </a:xfrm>
          <a:prstGeom prst="rect">
            <a:avLst/>
          </a:prstGeom>
        </p:spPr>
      </p:pic>
    </p:spTree>
    <p:extLst>
      <p:ext uri="{BB962C8B-B14F-4D97-AF65-F5344CB8AC3E}">
        <p14:creationId xmlns:p14="http://schemas.microsoft.com/office/powerpoint/2010/main" val="3579913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预训练模型加载</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8C85E7-79F9-E87E-28A8-571C2A31CAA4}"/>
              </a:ext>
            </a:extLst>
          </p:cNvPr>
          <p:cNvPicPr>
            <a:picLocks noChangeAspect="1"/>
          </p:cNvPicPr>
          <p:nvPr/>
        </p:nvPicPr>
        <p:blipFill>
          <a:blip r:embed="rId3"/>
          <a:stretch>
            <a:fillRect/>
          </a:stretch>
        </p:blipFill>
        <p:spPr>
          <a:xfrm>
            <a:off x="1788886" y="4167162"/>
            <a:ext cx="7950200" cy="1562100"/>
          </a:xfrm>
          <a:prstGeom prst="rect">
            <a:avLst/>
          </a:prstGeom>
        </p:spPr>
      </p:pic>
      <p:pic>
        <p:nvPicPr>
          <p:cNvPr id="7" name="图片 6">
            <a:extLst>
              <a:ext uri="{FF2B5EF4-FFF2-40B4-BE49-F238E27FC236}">
                <a16:creationId xmlns:a16="http://schemas.microsoft.com/office/drawing/2014/main" id="{F111A7B7-FCF6-013B-CF74-3020444982F9}"/>
              </a:ext>
            </a:extLst>
          </p:cNvPr>
          <p:cNvPicPr>
            <a:picLocks noChangeAspect="1"/>
          </p:cNvPicPr>
          <p:nvPr/>
        </p:nvPicPr>
        <p:blipFill>
          <a:blip r:embed="rId4"/>
          <a:stretch>
            <a:fillRect/>
          </a:stretch>
        </p:blipFill>
        <p:spPr>
          <a:xfrm>
            <a:off x="5830279" y="1906562"/>
            <a:ext cx="4064000" cy="2260600"/>
          </a:xfrm>
          <a:prstGeom prst="rect">
            <a:avLst/>
          </a:prstGeom>
        </p:spPr>
      </p:pic>
    </p:spTree>
    <p:extLst>
      <p:ext uri="{BB962C8B-B14F-4D97-AF65-F5344CB8AC3E}">
        <p14:creationId xmlns:p14="http://schemas.microsoft.com/office/powerpoint/2010/main" val="3865592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8"/>
                <a:ext cx="9100038" cy="3610708"/>
              </a:xfrm>
            </p:spPr>
            <p:txBody>
              <a:bodyPr/>
              <a:lstStyle/>
              <a:p>
                <a:pPr marL="0" indent="0">
                  <a:buNone/>
                </a:pP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预训练模型 </a:t>
                </a:r>
                <a14:m>
                  <m:oMath xmlns:m="http://schemas.openxmlformats.org/officeDocument/2006/math">
                    <m:r>
                      <a:rPr lang="zh-CN" altLang="en-US" i="1" smtClean="0">
                        <a:latin typeface="Cambria Math" panose="02040503050406030204" pitchFamily="18" charset="0"/>
                        <a:ea typeface="Microsoft YaHei" panose="020B0503020204020204" pitchFamily="34" charset="-122"/>
                      </a:rPr>
                      <m:t>→</m:t>
                    </m:r>
                  </m:oMath>
                </a14:m>
                <a:r>
                  <a:rPr lang="zh-CN" altLang="en-US" dirty="0">
                    <a:latin typeface="Microsoft YaHei" panose="020B0503020204020204" pitchFamily="34" charset="-122"/>
                    <a:ea typeface="Microsoft YaHei" panose="020B0503020204020204" pitchFamily="34" charset="-122"/>
                  </a:rPr>
                  <a:t> 文本表征</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8"/>
                <a:ext cx="9100038" cy="3610708"/>
              </a:xfrm>
              <a:blipFill>
                <a:blip r:embed="rId3"/>
                <a:stretch>
                  <a:fillRect l="-2371" t="-210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5F67D1B8-43A3-77C0-D6D6-542F5C168E42}"/>
              </a:ext>
            </a:extLst>
          </p:cNvPr>
          <p:cNvPicPr>
            <a:picLocks noChangeAspect="1"/>
          </p:cNvPicPr>
          <p:nvPr/>
        </p:nvPicPr>
        <p:blipFill>
          <a:blip r:embed="rId4"/>
          <a:stretch>
            <a:fillRect/>
          </a:stretch>
        </p:blipFill>
        <p:spPr>
          <a:xfrm>
            <a:off x="1552330" y="2500086"/>
            <a:ext cx="9404445" cy="2879830"/>
          </a:xfrm>
          <a:prstGeom prst="rect">
            <a:avLst/>
          </a:prstGeom>
        </p:spPr>
      </p:pic>
    </p:spTree>
    <p:extLst>
      <p:ext uri="{BB962C8B-B14F-4D97-AF65-F5344CB8AC3E}">
        <p14:creationId xmlns:p14="http://schemas.microsoft.com/office/powerpoint/2010/main" val="3626632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文本相似度计算</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四、基于语言模型的文本表征</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E9634527-A7C9-B6C4-2143-C8D131E889E6}"/>
              </a:ext>
            </a:extLst>
          </p:cNvPr>
          <p:cNvPicPr>
            <a:picLocks noChangeAspect="1"/>
          </p:cNvPicPr>
          <p:nvPr/>
        </p:nvPicPr>
        <p:blipFill>
          <a:blip r:embed="rId3"/>
          <a:stretch>
            <a:fillRect/>
          </a:stretch>
        </p:blipFill>
        <p:spPr>
          <a:xfrm>
            <a:off x="2876550" y="2254250"/>
            <a:ext cx="6426200" cy="1536700"/>
          </a:xfrm>
          <a:prstGeom prst="rect">
            <a:avLst/>
          </a:prstGeom>
        </p:spPr>
      </p:pic>
      <p:pic>
        <p:nvPicPr>
          <p:cNvPr id="8" name="图片 7">
            <a:extLst>
              <a:ext uri="{FF2B5EF4-FFF2-40B4-BE49-F238E27FC236}">
                <a16:creationId xmlns:a16="http://schemas.microsoft.com/office/drawing/2014/main" id="{C8EFB28E-B362-F137-D536-883F36F0ABAF}"/>
              </a:ext>
            </a:extLst>
          </p:cNvPr>
          <p:cNvPicPr>
            <a:picLocks noChangeAspect="1"/>
          </p:cNvPicPr>
          <p:nvPr/>
        </p:nvPicPr>
        <p:blipFill>
          <a:blip r:embed="rId4"/>
          <a:stretch>
            <a:fillRect/>
          </a:stretch>
        </p:blipFill>
        <p:spPr>
          <a:xfrm>
            <a:off x="1058985" y="4127596"/>
            <a:ext cx="5023260" cy="1226920"/>
          </a:xfrm>
          <a:prstGeom prst="rect">
            <a:avLst/>
          </a:prstGeom>
        </p:spPr>
      </p:pic>
      <p:pic>
        <p:nvPicPr>
          <p:cNvPr id="9" name="图片 8">
            <a:extLst>
              <a:ext uri="{FF2B5EF4-FFF2-40B4-BE49-F238E27FC236}">
                <a16:creationId xmlns:a16="http://schemas.microsoft.com/office/drawing/2014/main" id="{56456262-0A33-5EA7-24FD-06945DB6D258}"/>
              </a:ext>
            </a:extLst>
          </p:cNvPr>
          <p:cNvPicPr>
            <a:picLocks noChangeAspect="1"/>
          </p:cNvPicPr>
          <p:nvPr/>
        </p:nvPicPr>
        <p:blipFill>
          <a:blip r:embed="rId5"/>
          <a:stretch>
            <a:fillRect/>
          </a:stretch>
        </p:blipFill>
        <p:spPr>
          <a:xfrm>
            <a:off x="6010857" y="4102195"/>
            <a:ext cx="4713955" cy="1226920"/>
          </a:xfrm>
          <a:prstGeom prst="rect">
            <a:avLst/>
          </a:prstGeom>
        </p:spPr>
      </p:pic>
    </p:spTree>
    <p:extLst>
      <p:ext uri="{BB962C8B-B14F-4D97-AF65-F5344CB8AC3E}">
        <p14:creationId xmlns:p14="http://schemas.microsoft.com/office/powerpoint/2010/main" val="2689396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14210" t="3225" b="12257"/>
          <a:stretch>
            <a:fillRect/>
          </a:stretch>
        </p:blipFill>
        <p:spPr>
          <a:xfrm>
            <a:off x="0" y="1"/>
            <a:ext cx="10459453" cy="6858000"/>
          </a:xfrm>
          <a:prstGeom prst="rect">
            <a:avLst/>
          </a:prstGeom>
        </p:spPr>
      </p:pic>
      <p:sp>
        <p:nvSpPr>
          <p:cNvPr id="3" name="矩形 2"/>
          <p:cNvSpPr/>
          <p:nvPr/>
        </p:nvSpPr>
        <p:spPr>
          <a:xfrm>
            <a:off x="-6351" y="0"/>
            <a:ext cx="12198350" cy="6858000"/>
          </a:xfrm>
          <a:prstGeom prst="rect">
            <a:avLst/>
          </a:prstGeom>
          <a:gradFill>
            <a:gsLst>
              <a:gs pos="0">
                <a:schemeClr val="accent1">
                  <a:lumMod val="75000"/>
                  <a:alpha val="44000"/>
                </a:schemeClr>
              </a:gs>
              <a:gs pos="51000">
                <a:schemeClr val="accent1">
                  <a:lumMod val="75000"/>
                  <a:alpha val="98000"/>
                </a:schemeClr>
              </a:gs>
              <a:gs pos="100000">
                <a:schemeClr val="accent1">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568" y="575345"/>
            <a:ext cx="1996770" cy="497773"/>
          </a:xfrm>
          <a:prstGeom prst="rect">
            <a:avLst/>
          </a:prstGeom>
        </p:spPr>
      </p:pic>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icrosoft YaHei" panose="020B0503020204020204" pitchFamily="34" charset="-122"/>
                <a:ea typeface="Microsoft YaHei" panose="020B0503020204020204" pitchFamily="34" charset="-122"/>
              </a:rPr>
              <a:t>田雪涛</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r>
              <a:rPr lang="en-US" altLang="zh-CN" spc="300" dirty="0" err="1">
                <a:solidFill>
                  <a:schemeClr val="bg1">
                    <a:alpha val="90000"/>
                  </a:schemeClr>
                </a:solidFill>
                <a:latin typeface="Microsoft YaHei" panose="020B0503020204020204" pitchFamily="34" charset="-122"/>
                <a:ea typeface="Microsoft YaHei" panose="020B0503020204020204" pitchFamily="34" charset="-122"/>
              </a:rPr>
              <a:t>xttian@bnu.edu.cn</a:t>
            </a:r>
            <a:endParaRPr lang="zh-CN" altLang="en-US" spc="300" dirty="0">
              <a:solidFill>
                <a:schemeClr val="bg1">
                  <a:alpha val="90000"/>
                </a:schemeClr>
              </a:solidFill>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4622801" y="2011086"/>
            <a:ext cx="4825999" cy="944810"/>
          </a:xfrm>
          <a:prstGeom prst="rect">
            <a:avLst/>
          </a:prstGeom>
          <a:noFill/>
        </p:spPr>
        <p:txBody>
          <a:bodyPr wrap="square" lIns="0" tIns="0" rIns="0" bIns="0" rtlCol="0">
            <a:spAutoFit/>
          </a:bodyPr>
          <a:lstStyle/>
          <a:p>
            <a:pPr algn="r">
              <a:lnSpc>
                <a:spcPct val="110000"/>
              </a:lnSpc>
            </a:pPr>
            <a:r>
              <a:rPr lang="en-US" altLang="zh-CN" sz="6000" spc="300" dirty="0">
                <a:solidFill>
                  <a:schemeClr val="bg1"/>
                </a:solidFill>
                <a:latin typeface="Microsoft YaHei" panose="020B0503020204020204" pitchFamily="34" charset="-122"/>
                <a:ea typeface="Microsoft YaHei" panose="020B0503020204020204" pitchFamily="34" charset="-122"/>
              </a:rPr>
              <a:t>Q&amp;A</a:t>
            </a:r>
          </a:p>
        </p:txBody>
      </p:sp>
      <p:sp>
        <p:nvSpPr>
          <p:cNvPr id="25" name="文本框 24"/>
          <p:cNvSpPr txBox="1"/>
          <p:nvPr/>
        </p:nvSpPr>
        <p:spPr>
          <a:xfrm>
            <a:off x="3866147" y="5557405"/>
            <a:ext cx="8325852" cy="1323439"/>
          </a:xfrm>
          <a:prstGeom prst="rect">
            <a:avLst/>
          </a:prstGeom>
          <a:noFill/>
        </p:spPr>
        <p:txBody>
          <a:bodyPr vert="horz" wrap="square" rtlCol="0">
            <a:spAutoFit/>
          </a:bodyPr>
          <a:lstStyle/>
          <a:p>
            <a:pPr algn="dist"/>
            <a:r>
              <a:rPr lang="zh-CN" altLang="en-US" sz="8000" dirty="0">
                <a:gradFill>
                  <a:gsLst>
                    <a:gs pos="100000">
                      <a:schemeClr val="accent1">
                        <a:lumMod val="5000"/>
                        <a:lumOff val="95000"/>
                        <a:alpha val="0"/>
                      </a:schemeClr>
                    </a:gs>
                    <a:gs pos="0">
                      <a:schemeClr val="bg1">
                        <a:alpha val="3000"/>
                      </a:schemeClr>
                    </a:gs>
                  </a:gsLst>
                  <a:lin ang="5400000" scaled="0"/>
                </a:gradFill>
                <a:latin typeface="Microsoft YaHei" panose="020B0503020204020204" pitchFamily="34" charset="-122"/>
                <a:ea typeface="Microsoft YaHei" panose="020B0503020204020204" pitchFamily="34" charset="-122"/>
              </a:rPr>
              <a:t>学为人师行为世范</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8"/>
                <a:ext cx="9100038" cy="3610708"/>
              </a:xfrm>
            </p:spPr>
            <p:txBody>
              <a:bodyPr>
                <a:normAutofit lnSpcReduction="10000"/>
              </a:bodyPr>
              <a:lstStyle/>
              <a:p>
                <a:pPr marL="0" indent="0">
                  <a:buNone/>
                </a:pPr>
                <a:r>
                  <a:rPr lang="zh-CN" altLang="en-US" dirty="0">
                    <a:latin typeface="Microsoft YaHei" panose="020B0503020204020204" pitchFamily="34" charset="-122"/>
                    <a:ea typeface="Microsoft YaHei" panose="020B0503020204020204" pitchFamily="34" charset="-122"/>
                  </a:rPr>
                  <a:t>基于词或主题能够有效表示文档之间的差异</a:t>
                </a: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但是，实际上并没有深入理解“语言”</a:t>
                </a: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（例如，同主题下的词汇含义区分并不清楚）</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针对自然语言任务</a:t>
                </a:r>
                <a:r>
                  <a:rPr lang="zh-CN" altLang="en-US" dirty="0"/>
                  <a:t>来说，核心都是如何表示语言</a:t>
                </a:r>
                <a:endParaRPr lang="en-US" altLang="zh-CN" dirty="0"/>
              </a:p>
              <a:p>
                <a:pPr marL="0" indent="0">
                  <a:buNone/>
                </a:pPr>
                <a14:m>
                  <m:oMath xmlns:m="http://schemas.openxmlformats.org/officeDocument/2006/math">
                    <m:r>
                      <a:rPr lang="zh-CN" altLang="en-US" i="1" smtClean="0">
                        <a:solidFill>
                          <a:srgbClr val="C00000"/>
                        </a:solidFill>
                        <a:latin typeface="Cambria Math" panose="02040503050406030204" pitchFamily="18" charset="0"/>
                      </a:rPr>
                      <m:t>→</m:t>
                    </m:r>
                    <m:r>
                      <a:rPr lang="zh-CN" altLang="en-US" b="0" i="1" smtClean="0">
                        <a:solidFill>
                          <a:srgbClr val="C00000"/>
                        </a:solidFill>
                        <a:latin typeface="Cambria Math" panose="02040503050406030204" pitchFamily="18" charset="0"/>
                      </a:rPr>
                      <m:t> </m:t>
                    </m:r>
                  </m:oMath>
                </a14:m>
                <a:r>
                  <a:rPr lang="zh-CN" altLang="en-US" dirty="0">
                    <a:solidFill>
                      <a:srgbClr val="C00000"/>
                    </a:solidFill>
                  </a:rPr>
                  <a:t>语言模型</a:t>
                </a:r>
                <a:endParaRPr lang="en-US" altLang="zh-CN"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8"/>
                <a:ext cx="9100038" cy="3610708"/>
              </a:xfrm>
              <a:blipFill>
                <a:blip r:embed="rId3"/>
                <a:stretch>
                  <a:fillRect l="-2371" t="-2807" b="-105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3791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8"/>
            <a:ext cx="9100038" cy="3610708"/>
          </a:xfrm>
        </p:spPr>
        <p:txBody>
          <a:bodyPr/>
          <a:lstStyle/>
          <a:p>
            <a:pPr marL="0" indent="0">
              <a:buNone/>
            </a:pPr>
            <a:r>
              <a:rPr lang="zh-CN" altLang="en-US" dirty="0">
                <a:latin typeface="Microsoft YaHei" panose="020B0503020204020204" pitchFamily="34" charset="-122"/>
                <a:ea typeface="Microsoft YaHei" panose="020B0503020204020204" pitchFamily="34" charset="-122"/>
              </a:rPr>
              <a:t>直观理解，语言模型是判断“一句话是不是人说的话”</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基本的语言模型是通过概率来表示的，一个话的概率就由一个又一个词出现的条件概率组合得到：</a:t>
            </a: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66BC656-5FDE-CA60-E63B-2264DD73190F}"/>
              </a:ext>
            </a:extLst>
          </p:cNvPr>
          <p:cNvPicPr>
            <a:picLocks noChangeAspect="1"/>
          </p:cNvPicPr>
          <p:nvPr/>
        </p:nvPicPr>
        <p:blipFill>
          <a:blip r:embed="rId3"/>
          <a:stretch>
            <a:fillRect/>
          </a:stretch>
        </p:blipFill>
        <p:spPr>
          <a:xfrm>
            <a:off x="4318000" y="4328228"/>
            <a:ext cx="3795486" cy="1161550"/>
          </a:xfrm>
          <a:prstGeom prst="rect">
            <a:avLst/>
          </a:prstGeom>
        </p:spPr>
      </p:pic>
      <p:pic>
        <p:nvPicPr>
          <p:cNvPr id="7" name="图片 6">
            <a:extLst>
              <a:ext uri="{FF2B5EF4-FFF2-40B4-BE49-F238E27FC236}">
                <a16:creationId xmlns:a16="http://schemas.microsoft.com/office/drawing/2014/main" id="{844530C0-08C8-ED88-E83C-AFEAB577D328}"/>
              </a:ext>
            </a:extLst>
          </p:cNvPr>
          <p:cNvPicPr>
            <a:picLocks noChangeAspect="1"/>
          </p:cNvPicPr>
          <p:nvPr/>
        </p:nvPicPr>
        <p:blipFill>
          <a:blip r:embed="rId4"/>
          <a:stretch>
            <a:fillRect/>
          </a:stretch>
        </p:blipFill>
        <p:spPr>
          <a:xfrm>
            <a:off x="4437743" y="5489778"/>
            <a:ext cx="3556000" cy="457200"/>
          </a:xfrm>
          <a:prstGeom prst="rect">
            <a:avLst/>
          </a:prstGeom>
        </p:spPr>
      </p:pic>
    </p:spTree>
    <p:extLst>
      <p:ext uri="{BB962C8B-B14F-4D97-AF65-F5344CB8AC3E}">
        <p14:creationId xmlns:p14="http://schemas.microsoft.com/office/powerpoint/2010/main" val="117317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7"/>
                <a:ext cx="9100038" cy="3993695"/>
              </a:xfrm>
            </p:spPr>
            <p:txBody>
              <a:bodyPr>
                <a:normAutofit/>
              </a:bodyPr>
              <a:lstStyle/>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“我在学习数据挖掘课程”</a:t>
                </a:r>
                <a:r>
                  <a:rPr lang="en-US" altLang="zh-CN" dirty="0">
                    <a:latin typeface="Microsoft YaHei" panose="020B0503020204020204" pitchFamily="34" charset="-122"/>
                    <a:ea typeface="Microsoft YaHei" panose="020B0503020204020204" pitchFamily="34" charset="-122"/>
                  </a:rPr>
                  <a:t>)=</a:t>
                </a: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学习</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我在学习”</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课程</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我在学习数据挖掘”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7"/>
                <a:ext cx="9100038" cy="3993695"/>
              </a:xfrm>
              <a:blipFill>
                <a:blip r:embed="rId3"/>
                <a:stretch>
                  <a:fillRect l="-2371" t="-190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5CD0CC4E-5B40-03C4-E0B8-1EE398CFFE06}"/>
              </a:ext>
            </a:extLst>
          </p:cNvPr>
          <p:cNvPicPr>
            <a:picLocks noChangeAspect="1"/>
          </p:cNvPicPr>
          <p:nvPr/>
        </p:nvPicPr>
        <p:blipFill>
          <a:blip r:embed="rId4"/>
          <a:stretch>
            <a:fillRect/>
          </a:stretch>
        </p:blipFill>
        <p:spPr>
          <a:xfrm>
            <a:off x="8053337" y="1095097"/>
            <a:ext cx="2569450" cy="786341"/>
          </a:xfrm>
          <a:prstGeom prst="rect">
            <a:avLst/>
          </a:prstGeom>
        </p:spPr>
      </p:pic>
      <p:pic>
        <p:nvPicPr>
          <p:cNvPr id="8" name="图片 7">
            <a:extLst>
              <a:ext uri="{FF2B5EF4-FFF2-40B4-BE49-F238E27FC236}">
                <a16:creationId xmlns:a16="http://schemas.microsoft.com/office/drawing/2014/main" id="{5BDA081A-CF2D-727B-DAB9-FC8D727553FC}"/>
              </a:ext>
            </a:extLst>
          </p:cNvPr>
          <p:cNvPicPr>
            <a:picLocks noChangeAspect="1"/>
          </p:cNvPicPr>
          <p:nvPr/>
        </p:nvPicPr>
        <p:blipFill>
          <a:blip r:embed="rId5"/>
          <a:stretch>
            <a:fillRect/>
          </a:stretch>
        </p:blipFill>
        <p:spPr>
          <a:xfrm>
            <a:off x="8173080" y="1881439"/>
            <a:ext cx="3556000" cy="457200"/>
          </a:xfrm>
          <a:prstGeom prst="rect">
            <a:avLst/>
          </a:prstGeom>
        </p:spPr>
      </p:pic>
      <p:sp>
        <p:nvSpPr>
          <p:cNvPr id="5" name="矩形 4">
            <a:extLst>
              <a:ext uri="{FF2B5EF4-FFF2-40B4-BE49-F238E27FC236}">
                <a16:creationId xmlns:a16="http://schemas.microsoft.com/office/drawing/2014/main" id="{D5FF0B90-CB7E-B78D-FBD5-245C7840050A}"/>
              </a:ext>
            </a:extLst>
          </p:cNvPr>
          <p:cNvSpPr/>
          <p:nvPr/>
        </p:nvSpPr>
        <p:spPr>
          <a:xfrm>
            <a:off x="7913079" y="1095097"/>
            <a:ext cx="3962400" cy="13482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24663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7"/>
                <a:ext cx="9100038" cy="4311079"/>
              </a:xfrm>
            </p:spPr>
            <p:txBody>
              <a:bodyPr>
                <a:normAutofit fontScale="70000" lnSpcReduction="20000"/>
              </a:bodyPr>
              <a:lstStyle/>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solidFill>
                      <a:schemeClr val="accent1"/>
                    </a:solidFill>
                    <a:latin typeface="Microsoft YaHei" panose="020B0503020204020204" pitchFamily="34" charset="-122"/>
                    <a:ea typeface="Microsoft YaHei" panose="020B0503020204020204" pitchFamily="34" charset="-122"/>
                  </a:rPr>
                  <a:t>1-gram</a:t>
                </a:r>
                <a:r>
                  <a:rPr lang="zh-CN" altLang="en-US" dirty="0">
                    <a:solidFill>
                      <a:schemeClr val="accent1"/>
                    </a:solidFill>
                    <a:latin typeface="Microsoft YaHei" panose="020B0503020204020204" pitchFamily="34" charset="-122"/>
                    <a:ea typeface="Microsoft YaHei" panose="020B0503020204020204" pitchFamily="34" charset="-122"/>
                  </a:rPr>
                  <a:t>：</a:t>
                </a:r>
                <a:endParaRPr lang="en-US" altLang="zh-CN" dirty="0">
                  <a:solidFill>
                    <a:schemeClr val="accent1"/>
                  </a:solidFill>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“我在学习数据挖掘课程”</a:t>
                </a:r>
                <a:r>
                  <a:rPr lang="en-US" altLang="zh-CN" dirty="0">
                    <a:latin typeface="Microsoft YaHei" panose="020B0503020204020204" pitchFamily="34" charset="-122"/>
                    <a:ea typeface="Microsoft YaHei" panose="020B0503020204020204" pitchFamily="34" charset="-122"/>
                  </a:rPr>
                  <a:t>)=</a:t>
                </a: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学习</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学习”</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课程</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solidFill>
                      <a:schemeClr val="accent1"/>
                    </a:solidFill>
                    <a:latin typeface="Microsoft YaHei" panose="020B0503020204020204" pitchFamily="34" charset="-122"/>
                    <a:ea typeface="Microsoft YaHei" panose="020B0503020204020204" pitchFamily="34" charset="-122"/>
                  </a:rPr>
                  <a:t>2-gram</a:t>
                </a:r>
                <a:r>
                  <a:rPr lang="zh-CN" altLang="en-US" dirty="0">
                    <a:solidFill>
                      <a:schemeClr val="accent1"/>
                    </a:solidFill>
                    <a:latin typeface="Microsoft YaHei" panose="020B0503020204020204" pitchFamily="34" charset="-122"/>
                    <a:ea typeface="Microsoft YaHei" panose="020B0503020204020204" pitchFamily="34" charset="-122"/>
                  </a:rPr>
                  <a:t>：</a:t>
                </a:r>
                <a:endParaRPr lang="en-US" altLang="zh-CN" dirty="0">
                  <a:solidFill>
                    <a:schemeClr val="accent1"/>
                  </a:solidFill>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“我在学习数据挖掘课程”</a:t>
                </a:r>
                <a:r>
                  <a:rPr lang="en-US" altLang="zh-CN" dirty="0">
                    <a:latin typeface="Microsoft YaHei" panose="020B0503020204020204" pitchFamily="34" charset="-122"/>
                    <a:ea typeface="Microsoft YaHei" panose="020B0503020204020204" pitchFamily="34" charset="-122"/>
                  </a:rPr>
                  <a:t>)=</a:t>
                </a: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学习</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我在”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在学习”</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课程</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学习数据挖掘”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7"/>
                <a:ext cx="9100038" cy="4311079"/>
              </a:xfrm>
              <a:blipFill>
                <a:blip r:embed="rId3"/>
                <a:stretch>
                  <a:fillRect l="-1813" b="-882"/>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625C51A-FB74-F207-9993-9419733FE2F7}"/>
              </a:ext>
            </a:extLst>
          </p:cNvPr>
          <p:cNvSpPr/>
          <p:nvPr/>
        </p:nvSpPr>
        <p:spPr>
          <a:xfrm>
            <a:off x="1407885" y="1769207"/>
            <a:ext cx="9712430" cy="461665"/>
          </a:xfrm>
          <a:prstGeom prst="rect">
            <a:avLst/>
          </a:prstGeom>
        </p:spPr>
        <p:txBody>
          <a:bodyPr wrap="square">
            <a:spAutoFit/>
          </a:bodyPr>
          <a:lstStyle/>
          <a:p>
            <a:r>
              <a:rPr lang="zh-CN" altLang="en-US" sz="2400"/>
              <a:t>为了提高泛化</a:t>
            </a:r>
            <a:r>
              <a:rPr lang="zh-CN" altLang="en-US" sz="2400" dirty="0"/>
              <a:t>性，提出的</a:t>
            </a:r>
            <a:r>
              <a:rPr lang="en-US" altLang="zh-CN" sz="2400" dirty="0">
                <a:solidFill>
                  <a:srgbClr val="C00000"/>
                </a:solidFill>
              </a:rPr>
              <a:t>n-gram</a:t>
            </a:r>
            <a:r>
              <a:rPr lang="zh-CN" altLang="en-US" sz="2400" dirty="0"/>
              <a:t>模型：</a:t>
            </a:r>
            <a:r>
              <a:rPr lang="zh-CN" altLang="en-US" sz="2400" dirty="0">
                <a:solidFill>
                  <a:schemeClr val="accent1"/>
                </a:solidFill>
              </a:rPr>
              <a:t>计算条件概率时是考虑前</a:t>
            </a:r>
            <a:r>
              <a:rPr lang="en-US" altLang="zh-CN" sz="2400" dirty="0">
                <a:solidFill>
                  <a:schemeClr val="accent1"/>
                </a:solidFill>
              </a:rPr>
              <a:t>n</a:t>
            </a:r>
            <a:r>
              <a:rPr lang="zh-CN" altLang="en-US" sz="2400" dirty="0">
                <a:solidFill>
                  <a:schemeClr val="accent1"/>
                </a:solidFill>
              </a:rPr>
              <a:t>个词</a:t>
            </a:r>
            <a:endParaRPr lang="en-US" altLang="zh-CN" sz="2400" dirty="0">
              <a:solidFill>
                <a:schemeClr val="accent1"/>
              </a:solidFill>
            </a:endParaRPr>
          </a:p>
        </p:txBody>
      </p:sp>
    </p:spTree>
    <p:extLst>
      <p:ext uri="{BB962C8B-B14F-4D97-AF65-F5344CB8AC3E}">
        <p14:creationId xmlns:p14="http://schemas.microsoft.com/office/powerpoint/2010/main" val="153776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9631" y="1769207"/>
            <a:ext cx="9100038" cy="3963935"/>
          </a:xfrm>
        </p:spPr>
        <p:txBody>
          <a:bodyPr>
            <a:normAutofit/>
          </a:bodyPr>
          <a:lstStyle/>
          <a:p>
            <a:pPr marL="0" indent="0">
              <a:buNone/>
            </a:pPr>
            <a:r>
              <a:rPr lang="zh-CN" altLang="en-US" dirty="0">
                <a:latin typeface="Microsoft YaHei" panose="020B0503020204020204" pitchFamily="34" charset="-122"/>
                <a:ea typeface="Microsoft YaHei" panose="020B0503020204020204" pitchFamily="34" charset="-122"/>
              </a:rPr>
              <a:t>条件概率的计算：</a:t>
            </a: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数据挖掘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在学习”</a:t>
            </a:r>
            <a:r>
              <a:rPr lang="en-US" altLang="zh-CN" dirty="0">
                <a:latin typeface="Microsoft YaHei" panose="020B0503020204020204" pitchFamily="34" charset="-122"/>
                <a:ea typeface="Microsoft YaHei" panose="020B0503020204020204" pitchFamily="34" charset="-122"/>
              </a:rPr>
              <a:t>)</a:t>
            </a:r>
          </a:p>
          <a:p>
            <a:pPr marL="0" indent="0">
              <a:buNone/>
            </a:pP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课程</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学习数据挖掘”</a:t>
            </a:r>
            <a:r>
              <a:rPr lang="en-US" altLang="zh-CN" dirty="0">
                <a:latin typeface="Microsoft YaHei" panose="020B0503020204020204" pitchFamily="34" charset="-122"/>
                <a:ea typeface="Microsoft YaHei" panose="020B0503020204020204" pitchFamily="34" charset="-122"/>
              </a:rPr>
              <a:t>)</a:t>
            </a: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简单地，从大规模语料库中统计，然后存起来。</a:t>
            </a: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solidFill>
                  <a:srgbClr val="C00000"/>
                </a:solidFill>
                <a:latin typeface="Microsoft YaHei" panose="020B0503020204020204" pitchFamily="34" charset="-122"/>
                <a:ea typeface="Microsoft YaHei" panose="020B0503020204020204" pitchFamily="34" charset="-122"/>
              </a:rPr>
              <a:t>维度爆炸！</a:t>
            </a:r>
            <a:endParaRPr lang="en-US" altLang="zh-CN" dirty="0">
              <a:solidFill>
                <a:srgbClr val="C00000"/>
              </a:solidFill>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952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39631" y="1769208"/>
                <a:ext cx="9100038" cy="3610708"/>
              </a:xfrm>
            </p:spPr>
            <p:txBody>
              <a:bodyPr>
                <a:normAutofit lnSpcReduction="10000"/>
              </a:bodyPr>
              <a:lstStyle/>
              <a:p>
                <a:pPr marL="0" indent="0">
                  <a:buNone/>
                </a:pPr>
                <a:r>
                  <a:rPr lang="zh-CN" altLang="en-US" dirty="0">
                    <a:latin typeface="Microsoft YaHei" panose="020B0503020204020204" pitchFamily="34" charset="-122"/>
                    <a:ea typeface="Microsoft YaHei" panose="020B0503020204020204" pitchFamily="34" charset="-122"/>
                  </a:rPr>
                  <a:t>条件概率的计算：</a:t>
                </a: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建立函数</a:t>
                </a:r>
                <a14:m>
                  <m:oMath xmlns:m="http://schemas.openxmlformats.org/officeDocument/2006/math">
                    <m:r>
                      <a:rPr lang="en-US" altLang="zh-CN" b="0" i="1" smtClean="0">
                        <a:latin typeface="Cambria Math" panose="02040503050406030204" pitchFamily="18" charset="0"/>
                        <a:ea typeface="Microsoft YaHei" panose="020B0503020204020204" pitchFamily="34" charset="-122"/>
                      </a:rPr>
                      <m:t>𝑡𝑎𝑟𝑔𝑒𝑡</m:t>
                    </m:r>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𝑓</m:t>
                    </m:r>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𝑐𝑜𝑛𝑡𝑒𝑥𝑡</m:t>
                    </m:r>
                    <m:r>
                      <a:rPr lang="en-US" altLang="zh-CN" b="0" i="1" smtClean="0">
                        <a:latin typeface="Cambria Math" panose="02040503050406030204" pitchFamily="18" charset="0"/>
                        <a:ea typeface="Microsoft YaHei" panose="020B0503020204020204" pitchFamily="34" charset="-122"/>
                      </a:rPr>
                      <m:t>)</m:t>
                    </m:r>
                  </m:oMath>
                </a14:m>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输入</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个词，预测下一个词</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dirty="0">
                    <a:latin typeface="Microsoft YaHei" panose="020B0503020204020204" pitchFamily="34" charset="-122"/>
                    <a:ea typeface="Microsoft YaHei" panose="020B0503020204020204" pitchFamily="34" charset="-122"/>
                  </a:rPr>
                  <a:t>需要</a:t>
                </a:r>
                <a:r>
                  <a:rPr lang="zh-CN" altLang="en-US" dirty="0">
                    <a:solidFill>
                      <a:schemeClr val="accent1"/>
                    </a:solidFill>
                    <a:latin typeface="Microsoft YaHei" panose="020B0503020204020204" pitchFamily="34" charset="-122"/>
                    <a:ea typeface="Microsoft YaHei" panose="020B0503020204020204" pitchFamily="34" charset="-122"/>
                  </a:rPr>
                  <a:t>将词转换为向量</a:t>
                </a:r>
                <a:r>
                  <a:rPr lang="zh-CN" altLang="en-US" dirty="0">
                    <a:latin typeface="Microsoft YaHei" panose="020B0503020204020204" pitchFamily="34" charset="-122"/>
                    <a:ea typeface="Microsoft YaHei" panose="020B0503020204020204" pitchFamily="34" charset="-122"/>
                  </a:rPr>
                  <a:t>，让计算机能够读明白</a:t>
                </a:r>
                <a:endParaRPr lang="en-US" altLang="zh-CN" dirty="0">
                  <a:latin typeface="Microsoft YaHei" panose="020B0503020204020204" pitchFamily="34" charset="-122"/>
                  <a:ea typeface="Microsoft YaHei" panose="020B0503020204020204" pitchFamily="34" charset="-122"/>
                </a:endParaRPr>
              </a:p>
              <a:p>
                <a:pPr marL="0" indent="0">
                  <a:buNone/>
                </a:pP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oMath>
                </a14:m>
                <a:r>
                  <a:rPr lang="zh-CN" altLang="en-US" dirty="0">
                    <a:solidFill>
                      <a:srgbClr val="C00000"/>
                    </a:solidFill>
                    <a:latin typeface="Microsoft YaHei" panose="020B0503020204020204" pitchFamily="34" charset="-122"/>
                    <a:ea typeface="Microsoft YaHei" panose="020B0503020204020204" pitchFamily="34" charset="-122"/>
                  </a:rPr>
                  <a:t> 神经语言模型</a:t>
                </a:r>
                <a:endParaRPr lang="en-US" altLang="zh-CN"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39631" y="1769208"/>
                <a:ext cx="9100038" cy="3610708"/>
              </a:xfrm>
              <a:blipFill>
                <a:blip r:embed="rId3"/>
                <a:stretch>
                  <a:fillRect l="-2371" t="-2807" b="-105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语言模型</a:t>
            </a:r>
          </a:p>
        </p:txBody>
      </p:sp>
      <p:sp>
        <p:nvSpPr>
          <p:cNvPr id="4" name="半闭框 3"/>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 name="半闭框 5"/>
          <p:cNvSpPr/>
          <p:nvPr/>
        </p:nvSpPr>
        <p:spPr>
          <a:xfrm flipH="1" flipV="1">
            <a:off x="10639669" y="5599640"/>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7325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fontScheme name="自定义 3">
      <a:majorFont>
        <a:latin typeface="Arial Black"/>
        <a:ea typeface="启功字体简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20000"/>
          </a:lnSpc>
          <a:defRPr sz="2800" spc="300" dirty="0">
            <a:solidFill>
              <a:schemeClr val="accent1"/>
            </a:solidFill>
            <a:latin typeface="启功字体简体" panose="03000509000000000000" pitchFamily="65" charset="-122"/>
            <a:ea typeface="启功字体简体" panose="03000509000000000000" pitchFamily="65"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22328</TotalTime>
  <Words>1531</Words>
  <Application>Microsoft Macintosh PowerPoint</Application>
  <PresentationFormat>宽屏</PresentationFormat>
  <Paragraphs>256</Paragraphs>
  <Slides>37</Slides>
  <Notes>35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37</vt:i4>
      </vt:variant>
    </vt:vector>
  </HeadingPairs>
  <TitlesOfParts>
    <vt:vector size="49" baseType="lpstr">
      <vt:lpstr>微软雅黑</vt:lpstr>
      <vt:lpstr>Arial Black</vt:lpstr>
      <vt:lpstr>Cambria Math</vt:lpstr>
      <vt:lpstr>FangSong</vt:lpstr>
      <vt:lpstr>Calibri</vt:lpstr>
      <vt:lpstr>微软雅黑</vt:lpstr>
      <vt:lpstr>Arial</vt:lpstr>
      <vt:lpstr>Segoe UI</vt:lpstr>
      <vt:lpstr>Century Gothic</vt:lpstr>
      <vt:lpstr>等线</vt:lpstr>
      <vt:lpstr>Office 主题​​</vt:lpstr>
      <vt:lpstr>1_OfficePLUS</vt:lpstr>
      <vt:lpstr>PowerPoint 演示文稿</vt:lpstr>
      <vt:lpstr>PowerPoint 演示文稿</vt:lpstr>
      <vt:lpstr>PowerPoint 演示文稿</vt:lpstr>
      <vt:lpstr>语言模型</vt:lpstr>
      <vt:lpstr>语言模型</vt:lpstr>
      <vt:lpstr>语言模型</vt:lpstr>
      <vt:lpstr>语言模型</vt:lpstr>
      <vt:lpstr>语言模型</vt:lpstr>
      <vt:lpstr>语言模型</vt:lpstr>
      <vt:lpstr>语言模型</vt:lpstr>
      <vt:lpstr>语言模型</vt:lpstr>
      <vt:lpstr>语言模型</vt:lpstr>
      <vt:lpstr>PowerPoint 演示文稿</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三、基于词向量的文本表征</vt:lpstr>
      <vt:lpstr>PowerPoint 演示文稿</vt:lpstr>
      <vt:lpstr>四、基于语言模型的文本表征</vt:lpstr>
      <vt:lpstr>四、基于语言模型的文本表征</vt:lpstr>
      <vt:lpstr>四、基于语言模型的文本表征</vt:lpstr>
      <vt:lpstr>四、基于语言模型的文本表征</vt:lpstr>
      <vt:lpstr>四、基于语言模型的文本表征</vt:lpstr>
      <vt:lpstr>四、基于语言模型的文本表征</vt:lpstr>
      <vt:lpstr>四、基于语言模型的文本表征</vt:lpstr>
      <vt:lpstr>四、基于语言模型的文本表征</vt:lpstr>
      <vt:lpstr>四、基于语言模型的文本表征</vt:lpstr>
      <vt:lpstr>四、基于语言模型的文本表征</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User</cp:lastModifiedBy>
  <cp:revision>763</cp:revision>
  <dcterms:created xsi:type="dcterms:W3CDTF">2022-01-19T12:01:33Z</dcterms:created>
  <dcterms:modified xsi:type="dcterms:W3CDTF">2022-05-22T05:31:30Z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2019-04-13T07:39:35.2961126Z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a3bf843b-340b-4298-9b98-c95ee54bb502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2052-3.9.3.6359</vt:lpwstr>
  </property>
</Properties>
</file>